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98" r:id="rId3"/>
    <p:sldId id="321" r:id="rId4"/>
    <p:sldId id="322" r:id="rId5"/>
    <p:sldId id="323" r:id="rId6"/>
    <p:sldId id="326" r:id="rId7"/>
    <p:sldId id="324" r:id="rId8"/>
    <p:sldId id="325" r:id="rId9"/>
    <p:sldId id="257" r:id="rId1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CC66"/>
    <a:srgbClr val="FFCC99"/>
    <a:srgbClr val="006AA0"/>
    <a:srgbClr val="0A54A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69" autoAdjust="0"/>
    <p:restoredTop sz="99851" autoAdjust="0"/>
  </p:normalViewPr>
  <p:slideViewPr>
    <p:cSldViewPr snapToGrid="0" showGuides="1">
      <p:cViewPr>
        <p:scale>
          <a:sx n="125" d="100"/>
          <a:sy n="125" d="100"/>
        </p:scale>
        <p:origin x="-78" y="72"/>
      </p:cViewPr>
      <p:guideLst>
        <p:guide orient="horz" pos="189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b"/>
      <c:overlay val="0"/>
      <c:txPr>
        <a:bodyPr/>
        <a:lstStyle/>
        <a:p>
          <a:pPr>
            <a:defRPr sz="1400">
              <a:solidFill>
                <a:schemeClr val="bg1"/>
              </a:solidFill>
            </a:defRPr>
          </a:pPr>
          <a:endParaRPr lang="ja-JP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ja-JP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9556D-4C56-294B-9F17-653D93CEF184}" type="datetimeFigureOut">
              <a:rPr lang="en-US" smtClean="0"/>
              <a:t>2016-07-27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E9AD0E-BB5F-9B49-92A2-82F6C83785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03665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EA8DDE-4E19-FB43-9159-959F6C7B16B0}" type="datetimeFigureOut">
              <a:rPr lang="en-US" smtClean="0"/>
              <a:t>2016-07-27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FD3633-4272-AE42-8E00-F26128E6C8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28414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D3633-4272-AE42-8E00-F26128E6C89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376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D3633-4272-AE42-8E00-F26128E6C89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376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D3633-4272-AE42-8E00-F26128E6C89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376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D3633-4272-AE42-8E00-F26128E6C89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376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D3633-4272-AE42-8E00-F26128E6C89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3765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D3633-4272-AE42-8E00-F26128E6C89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3765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D3633-4272-AE42-8E00-F26128E6C89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376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232526" y="-6267"/>
            <a:ext cx="3444052" cy="2443137"/>
            <a:chOff x="4563535" y="-458058"/>
            <a:chExt cx="4448892" cy="3155950"/>
          </a:xfrm>
        </p:grpSpPr>
        <p:pic>
          <p:nvPicPr>
            <p:cNvPr id="13" name="Picture 12" descr="big-white-B.png"/>
            <p:cNvPicPr>
              <a:picLocks noChangeAspect="1"/>
            </p:cNvPicPr>
            <p:nvPr/>
          </p:nvPicPr>
          <p:blipFill rotWithShape="1">
            <a:blip r:embed="rId2">
              <a:alphaModFix amt="1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014"/>
            <a:stretch/>
          </p:blipFill>
          <p:spPr>
            <a:xfrm>
              <a:off x="4563535" y="-458058"/>
              <a:ext cx="3167964" cy="3155950"/>
            </a:xfrm>
            <a:prstGeom prst="rect">
              <a:avLst/>
            </a:prstGeom>
          </p:spPr>
        </p:pic>
        <p:pic>
          <p:nvPicPr>
            <p:cNvPr id="14" name="Picture 13" descr="logo_white_stacked.eps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79469" y="923154"/>
              <a:ext cx="2932958" cy="84300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98504" y="2728895"/>
            <a:ext cx="6970614" cy="870641"/>
          </a:xfrm>
        </p:spPr>
        <p:txBody>
          <a:bodyPr anchor="t">
            <a:norm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01814" y="3654909"/>
            <a:ext cx="6967304" cy="4471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46F86-4897-DF4E-8703-AE0CEBFAA79B}" type="datetime1">
              <a:rPr lang="en-GB" smtClean="0"/>
              <a:t>27/07/2016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D32BD-2AB6-2D40-A7A5-FA318B8F47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018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" y="675386"/>
            <a:ext cx="9143270" cy="40574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3AEBE78-1634-D746-AB73-EC882D4068AA}" type="datetime1">
              <a:rPr lang="en-GB" smtClean="0"/>
              <a:t>27/07/2016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486978" y="1270224"/>
            <a:ext cx="4488118" cy="3095706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000" y="1454151"/>
            <a:ext cx="4224867" cy="2779182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tx2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tx2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tx2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tx2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348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+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722568"/>
            <a:ext cx="9144000" cy="4018765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2371"/>
            <a:ext cx="9144000" cy="720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67" b="41239"/>
          <a:stretch/>
        </p:blipFill>
        <p:spPr>
          <a:xfrm>
            <a:off x="281520" y="0"/>
            <a:ext cx="1203196" cy="7257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445000" cy="3329516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797B758E-6CBF-D04E-93B7-4D4D54077AB4}" type="datetime1">
              <a:rPr lang="en-GB" smtClean="0"/>
              <a:t>27/07/2016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322733" y="10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12" name="Chart 11"/>
          <p:cNvGraphicFramePr/>
          <p:nvPr userDrawn="1">
            <p:extLst>
              <p:ext uri="{D42A27DB-BD31-4B8C-83A1-F6EECF244321}">
                <p14:modId xmlns:p14="http://schemas.microsoft.com/office/powerpoint/2010/main" val="1471523373"/>
              </p:ext>
            </p:extLst>
          </p:nvPr>
        </p:nvGraphicFramePr>
        <p:xfrm>
          <a:off x="4948768" y="1200151"/>
          <a:ext cx="4061088" cy="31751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56383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 -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-2053" y="0"/>
            <a:ext cx="9144000" cy="5143500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big-white-B.png"/>
          <p:cNvPicPr>
            <a:picLocks noChangeAspect="1"/>
          </p:cNvPicPr>
          <p:nvPr userDrawn="1"/>
        </p:nvPicPr>
        <p:blipFill rotWithShape="1">
          <a:blip r:embed="rId2">
            <a:alphaModFix am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09" b="10375"/>
          <a:stretch/>
        </p:blipFill>
        <p:spPr>
          <a:xfrm>
            <a:off x="6374581" y="613758"/>
            <a:ext cx="2769419" cy="4529742"/>
          </a:xfrm>
          <a:prstGeom prst="rect">
            <a:avLst/>
          </a:prstGeom>
        </p:spPr>
      </p:pic>
      <p:pic>
        <p:nvPicPr>
          <p:cNvPr id="16" name="Picture 15" descr="logo_white_stacked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21" y="287457"/>
            <a:ext cx="2270511" cy="6526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72530" y="2293574"/>
            <a:ext cx="6970614" cy="870641"/>
          </a:xfrm>
        </p:spPr>
        <p:txBody>
          <a:bodyPr anchor="t">
            <a:norm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8906" y="3238986"/>
            <a:ext cx="5186761" cy="8504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66066" y="4801131"/>
            <a:ext cx="1349666" cy="273844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49AD2092-AAE0-4547-A3CE-8D4B8E385901}" type="datetime1">
              <a:rPr lang="en-GB" smtClean="0"/>
              <a:t>27/07/2016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7" y="4799233"/>
            <a:ext cx="2190281" cy="273844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9118" y="178689"/>
            <a:ext cx="746614" cy="273844"/>
          </a:xfrm>
          <a:prstGeom prst="rect">
            <a:avLst/>
          </a:prstGeom>
        </p:spPr>
        <p:txBody>
          <a:bodyPr/>
          <a:lstStyle>
            <a:lvl1pPr>
              <a:defRPr sz="1600" b="0"/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628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imagebackground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40" b="5148"/>
          <a:stretch/>
        </p:blipFill>
        <p:spPr>
          <a:xfrm>
            <a:off x="0" y="-3176"/>
            <a:ext cx="9148233" cy="5146676"/>
          </a:xfrm>
          <a:prstGeom prst="rect">
            <a:avLst/>
          </a:prstGeom>
        </p:spPr>
      </p:pic>
      <p:sp>
        <p:nvSpPr>
          <p:cNvPr id="19" name="Rectangle 18"/>
          <p:cNvSpPr/>
          <p:nvPr userDrawn="1"/>
        </p:nvSpPr>
        <p:spPr>
          <a:xfrm>
            <a:off x="-4233" y="2643076"/>
            <a:ext cx="9148233" cy="1440661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68659" y="-3176"/>
            <a:ext cx="3533022" cy="2502918"/>
            <a:chOff x="77288" y="-3176"/>
            <a:chExt cx="4486247" cy="3178216"/>
          </a:xfrm>
        </p:grpSpPr>
        <p:pic>
          <p:nvPicPr>
            <p:cNvPr id="17" name="Picture 16" descr="big-blue-B.png"/>
            <p:cNvPicPr>
              <a:picLocks noChangeAspect="1"/>
            </p:cNvPicPr>
            <p:nvPr/>
          </p:nvPicPr>
          <p:blipFill rotWithShape="1">
            <a:blip r:embed="rId3">
              <a:alphaModFix amt="3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355"/>
            <a:stretch/>
          </p:blipFill>
          <p:spPr>
            <a:xfrm>
              <a:off x="77288" y="-3176"/>
              <a:ext cx="3205319" cy="3178216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0577" y="1381212"/>
              <a:ext cx="2932958" cy="84300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98504" y="2728895"/>
            <a:ext cx="6970614" cy="870641"/>
          </a:xfrm>
        </p:spPr>
        <p:txBody>
          <a:bodyPr anchor="t">
            <a:normAutofit/>
          </a:bodyPr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01814" y="3654909"/>
            <a:ext cx="6967304" cy="4471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66066" y="4782859"/>
            <a:ext cx="1349666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C5D4D6D9-FB38-1A4E-B0D2-608576C85B45}" type="datetime1">
              <a:rPr lang="en-GB" smtClean="0"/>
              <a:t>27/07/2016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74677" y="4780961"/>
            <a:ext cx="1678601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9118" y="178689"/>
            <a:ext cx="746614" cy="273844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chemeClr val="tx2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497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126316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tx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tx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tx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7192F14-DF7D-714C-BB38-2B6E42734604}" type="datetime1">
              <a:rPr lang="en-GB" smtClean="0"/>
              <a:t>27/07/2016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668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Blue BG.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722568"/>
            <a:ext cx="9144000" cy="4018765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2371"/>
            <a:ext cx="9144000" cy="720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67" b="41239"/>
          <a:stretch/>
        </p:blipFill>
        <p:spPr>
          <a:xfrm>
            <a:off x="281520" y="0"/>
            <a:ext cx="1203196" cy="7257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126316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065605FA-C29A-2D44-B0FE-E52B91812C8D}" type="datetime1">
              <a:rPr lang="en-GB" smtClean="0"/>
              <a:t>27/07/2016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322733" y="10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27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-Blue BG. 2 rows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722568"/>
            <a:ext cx="9144000" cy="4018765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2371"/>
            <a:ext cx="9144000" cy="720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67" b="41239"/>
          <a:stretch/>
        </p:blipFill>
        <p:spPr>
          <a:xfrm>
            <a:off x="281520" y="0"/>
            <a:ext cx="1203196" cy="7257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3E53F409-AE0B-B644-9230-917DDB0CC811}" type="datetime1">
              <a:rPr lang="en-GB" smtClean="0"/>
              <a:t>27/07/2016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322733" y="10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457200" y="287020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84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- 2 rows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FC71ACE-69C9-CB49-A8E4-9CF08917E836}" type="datetime1">
              <a:rPr lang="en-GB" smtClean="0"/>
              <a:t>27/07/2016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287020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359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+images-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927600" cy="3109382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C6D81DC4-00DA-204A-B78C-A0E52851D1FC}" type="datetime1">
              <a:rPr lang="en-GB" smtClean="0"/>
              <a:t>27/07/2016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>
            <a:off x="5782733" y="1200150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idx="15"/>
          </p:nvPr>
        </p:nvSpPr>
        <p:spPr>
          <a:xfrm>
            <a:off x="5782733" y="2885018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404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+images- 2 rows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927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1179C213-7A0D-AC48-8204-EDB4C04C4F0F}" type="datetime1">
              <a:rPr lang="en-GB" smtClean="0"/>
              <a:t>27/07/2016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2870201"/>
            <a:ext cx="4927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>
            <a:off x="5782733" y="1200150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idx="15"/>
          </p:nvPr>
        </p:nvSpPr>
        <p:spPr>
          <a:xfrm>
            <a:off x="5782733" y="2885018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197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-6615" y="4731990"/>
            <a:ext cx="9150615" cy="420646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logo_white.eps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12" y="4838172"/>
            <a:ext cx="2055929" cy="200203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6731"/>
            <a:ext cx="9144000" cy="720197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4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27" b="41239"/>
          <a:stretch/>
        </p:blipFill>
        <p:spPr>
          <a:xfrm>
            <a:off x="281520" y="4359"/>
            <a:ext cx="1156953" cy="72692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32891"/>
            <a:ext cx="7674860" cy="5253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92969" y="4801131"/>
            <a:ext cx="141688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ACDF3B1-9C35-274C-AEA9-F8AADF82D271}" type="datetime1">
              <a:rPr lang="en-GB" smtClean="0"/>
              <a:t>27/07/2016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62998" y="4801131"/>
            <a:ext cx="219133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8593667" y="229130"/>
            <a:ext cx="416188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BED32BD-2AB6-2D40-A7A5-FA318B8F47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86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60" r:id="rId3"/>
    <p:sldLayoutId id="2147483650" r:id="rId4"/>
    <p:sldLayoutId id="2147483662" r:id="rId5"/>
    <p:sldLayoutId id="2147483663" r:id="rId6"/>
    <p:sldLayoutId id="2147483661" r:id="rId7"/>
    <p:sldLayoutId id="2147483664" r:id="rId8"/>
    <p:sldLayoutId id="2147483665" r:id="rId9"/>
    <p:sldLayoutId id="2147483670" r:id="rId10"/>
    <p:sldLayoutId id="2147483668" r:id="rId1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2200" kern="1200">
          <a:solidFill>
            <a:schemeClr val="bg2"/>
          </a:solidFill>
          <a:latin typeface="+mn-lt"/>
          <a:ea typeface="+mn-ea"/>
          <a:cs typeface="+mn-cs"/>
        </a:defRPr>
      </a:lvl1pPr>
      <a:lvl2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2pPr>
      <a:lvl3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3pPr>
      <a:lvl4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4pPr>
      <a:lvl5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jpeg"/><Relationship Id="rId18" Type="http://schemas.openxmlformats.org/officeDocument/2006/relationships/image" Target="../media/image29.png"/><Relationship Id="rId3" Type="http://schemas.openxmlformats.org/officeDocument/2006/relationships/image" Target="../media/image14.emf"/><Relationship Id="rId7" Type="http://schemas.openxmlformats.org/officeDocument/2006/relationships/image" Target="../media/image18.png"/><Relationship Id="rId12" Type="http://schemas.openxmlformats.org/officeDocument/2006/relationships/image" Target="../media/image23.jpeg"/><Relationship Id="rId17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jpeg"/><Relationship Id="rId19" Type="http://schemas.openxmlformats.org/officeDocument/2006/relationships/image" Target="../media/image30.emf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jpe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2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jpe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32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openxmlformats.org/officeDocument/2006/relationships/image" Target="../media/image40.png"/><Relationship Id="rId4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jpeg"/><Relationship Id="rId18" Type="http://schemas.openxmlformats.org/officeDocument/2006/relationships/image" Target="../media/image60.jpeg"/><Relationship Id="rId26" Type="http://schemas.openxmlformats.org/officeDocument/2006/relationships/image" Target="../media/image66.png"/><Relationship Id="rId3" Type="http://schemas.openxmlformats.org/officeDocument/2006/relationships/image" Target="../media/image47.png"/><Relationship Id="rId21" Type="http://schemas.openxmlformats.org/officeDocument/2006/relationships/image" Target="../media/image61.jpeg"/><Relationship Id="rId7" Type="http://schemas.openxmlformats.org/officeDocument/2006/relationships/image" Target="../media/image51.png"/><Relationship Id="rId12" Type="http://schemas.openxmlformats.org/officeDocument/2006/relationships/image" Target="../media/image56.jpeg"/><Relationship Id="rId17" Type="http://schemas.openxmlformats.org/officeDocument/2006/relationships/image" Target="../media/image59.png"/><Relationship Id="rId25" Type="http://schemas.openxmlformats.org/officeDocument/2006/relationships/image" Target="../media/image65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24" Type="http://schemas.openxmlformats.org/officeDocument/2006/relationships/image" Target="../media/image64.png"/><Relationship Id="rId5" Type="http://schemas.openxmlformats.org/officeDocument/2006/relationships/image" Target="../media/image49.png"/><Relationship Id="rId15" Type="http://schemas.openxmlformats.org/officeDocument/2006/relationships/image" Target="../media/image19.png"/><Relationship Id="rId23" Type="http://schemas.openxmlformats.org/officeDocument/2006/relationships/image" Target="../media/image63.jpeg"/><Relationship Id="rId28" Type="http://schemas.openxmlformats.org/officeDocument/2006/relationships/image" Target="../media/image68.png"/><Relationship Id="rId10" Type="http://schemas.openxmlformats.org/officeDocument/2006/relationships/image" Target="../media/image54.png"/><Relationship Id="rId19" Type="http://schemas.openxmlformats.org/officeDocument/2006/relationships/image" Target="../media/image25.wmf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jpeg"/><Relationship Id="rId22" Type="http://schemas.openxmlformats.org/officeDocument/2006/relationships/image" Target="../media/image62.jpeg"/><Relationship Id="rId27" Type="http://schemas.openxmlformats.org/officeDocument/2006/relationships/image" Target="../media/image6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298504" y="2626483"/>
            <a:ext cx="6970614" cy="870641"/>
          </a:xfrm>
        </p:spPr>
        <p:txBody>
          <a:bodyPr>
            <a:normAutofit/>
          </a:bodyPr>
          <a:lstStyle/>
          <a:p>
            <a:r>
              <a:rPr kumimoji="1" lang="en-US" altLang="ja-JP" b="1" dirty="0">
                <a:latin typeface="Calibri" panose="020F0502020204030204" pitchFamily="34" charset="0"/>
              </a:rPr>
              <a:t>Panasonic Security Viewer </a:t>
            </a:r>
            <a:r>
              <a:rPr kumimoji="1" lang="en-US" altLang="ja-JP" b="1" dirty="0" smtClean="0">
                <a:latin typeface="Calibri" panose="020F0502020204030204" pitchFamily="34" charset="0"/>
              </a:rPr>
              <a:t>for </a:t>
            </a:r>
            <a:r>
              <a:rPr kumimoji="1" lang="en-US" altLang="ja-JP" b="1" dirty="0">
                <a:latin typeface="Calibri" panose="020F0502020204030204" pitchFamily="34" charset="0"/>
              </a:rPr>
              <a:t>Smartphone</a:t>
            </a:r>
            <a:endParaRPr kumimoji="1" lang="ja-JP" altLang="en-US" b="1" dirty="0">
              <a:latin typeface="Calibri" panose="020F0502020204030204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kumimoji="1" lang="en-US" altLang="ja-JP" dirty="0" smtClean="0"/>
              <a:t>Security Systems Business Division</a:t>
            </a:r>
          </a:p>
          <a:p>
            <a:r>
              <a:rPr kumimoji="1" lang="en-US" altLang="ja-JP" dirty="0" smtClean="0"/>
              <a:t>Panasonic System Networks Co., Ltd.</a:t>
            </a:r>
            <a:endParaRPr kumimoji="1" lang="ja-JP" altLang="en-US" dirty="0"/>
          </a:p>
        </p:txBody>
      </p:sp>
      <p:grpSp>
        <p:nvGrpSpPr>
          <p:cNvPr id="5" name="グループ化 1"/>
          <p:cNvGrpSpPr>
            <a:grpSpLocks noChangeAspect="1"/>
          </p:cNvGrpSpPr>
          <p:nvPr/>
        </p:nvGrpSpPr>
        <p:grpSpPr bwMode="auto">
          <a:xfrm rot="1612414">
            <a:off x="7064501" y="2598380"/>
            <a:ext cx="935037" cy="1911350"/>
            <a:chOff x="4672013" y="2770188"/>
            <a:chExt cx="1189037" cy="2428875"/>
          </a:xfrm>
        </p:grpSpPr>
        <p:pic>
          <p:nvPicPr>
            <p:cNvPr id="6" name="Picture 7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2013" y="2770188"/>
              <a:ext cx="1189037" cy="2428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999999"/>
                    </a:outerShdw>
                  </a:effectLst>
                </a14:hiddenEffects>
              </a:ext>
            </a:extLst>
          </p:spPr>
        </p:pic>
        <p:pic>
          <p:nvPicPr>
            <p:cNvPr id="7" name="Picture 47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5988" y="2943225"/>
              <a:ext cx="1081087" cy="1903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48"/>
            <p:cNvPicPr preferRelativeResize="0"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5988" y="3228749"/>
              <a:ext cx="1069975" cy="811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810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Works Anywhere</a:t>
            </a:r>
            <a:endParaRPr kumimoji="1" lang="ja-JP" altLang="en-US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4C40-1FD3-B245-AE86-E18962D1310A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4" name="Text Box 50"/>
          <p:cNvSpPr txBox="1">
            <a:spLocks noChangeArrowheads="1"/>
          </p:cNvSpPr>
          <p:nvPr/>
        </p:nvSpPr>
        <p:spPr bwMode="auto">
          <a:xfrm>
            <a:off x="328613" y="857250"/>
            <a:ext cx="6008376" cy="168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2000" b="1" dirty="0">
                <a:effectLst/>
                <a:latin typeface="Tahoma" pitchFamily="34" charset="0"/>
                <a:ea typeface="HGPｺﾞｼｯｸE" pitchFamily="50" charset="-128"/>
              </a:rPr>
              <a:t>Mobility fills the gap of time and location 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ja-JP" sz="2000" b="1" dirty="0">
                <a:effectLst/>
                <a:latin typeface="Tahoma" pitchFamily="34" charset="0"/>
                <a:ea typeface="HGPｺﾞｼｯｸE" pitchFamily="50" charset="-128"/>
              </a:rPr>
              <a:t>   and makes the surveillance more effective. 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altLang="ja-JP" sz="1800" b="1" dirty="0">
              <a:effectLst/>
              <a:latin typeface="Tahoma" pitchFamily="34" charset="0"/>
              <a:ea typeface="HGPｺﾞｼｯｸE" pitchFamily="50" charset="-128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    -Sharing the situation with all concerned.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    -Monitoring out of the surveillance room.</a:t>
            </a:r>
          </a:p>
        </p:txBody>
      </p:sp>
      <p:sp>
        <p:nvSpPr>
          <p:cNvPr id="65" name="AutoShape 55"/>
          <p:cNvSpPr>
            <a:spLocks noChangeArrowheads="1"/>
          </p:cNvSpPr>
          <p:nvPr/>
        </p:nvSpPr>
        <p:spPr bwMode="auto">
          <a:xfrm rot="2764130">
            <a:off x="6050756" y="1263981"/>
            <a:ext cx="2206625" cy="1728788"/>
          </a:xfrm>
          <a:prstGeom prst="triangle">
            <a:avLst>
              <a:gd name="adj" fmla="val 66005"/>
            </a:avLst>
          </a:prstGeom>
          <a:solidFill>
            <a:srgbClr val="FFFF66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>
              <a:defRPr/>
            </a:pPr>
            <a:endParaRPr lang="ja-JP" altLang="en-US"/>
          </a:p>
        </p:txBody>
      </p:sp>
      <p:pic>
        <p:nvPicPr>
          <p:cNvPr id="67" name="Picture 12"/>
          <p:cNvPicPr preferRelativeResize="0"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088" y="1744199"/>
            <a:ext cx="1049337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89" y="2759864"/>
            <a:ext cx="6924674" cy="1977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999999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2" y="857250"/>
            <a:ext cx="1003471" cy="1080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548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b="1" dirty="0">
                <a:latin typeface="Tahoma" pitchFamily="34" charset="0"/>
                <a:cs typeface="Tahoma" pitchFamily="34" charset="0"/>
              </a:rPr>
              <a:t>Panasonic Security Viewer</a:t>
            </a:r>
            <a:endParaRPr kumimoji="1" lang="ja-JP" altLang="en-US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4C40-1FD3-B245-AE86-E18962D1310A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9" name="Picture 74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804" y="2020908"/>
            <a:ext cx="1960562" cy="2107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999999"/>
                  </a:outerShdw>
                </a:effectLst>
              </a14:hiddenEffects>
            </a:ext>
          </a:extLst>
        </p:spPr>
      </p:pic>
      <p:sp>
        <p:nvSpPr>
          <p:cNvPr id="10" name="Text Box 77"/>
          <p:cNvSpPr txBox="1">
            <a:spLocks noChangeArrowheads="1"/>
          </p:cNvSpPr>
          <p:nvPr/>
        </p:nvSpPr>
        <p:spPr bwMode="auto">
          <a:xfrm>
            <a:off x="358775" y="789802"/>
            <a:ext cx="6906058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2000" b="1" dirty="0">
                <a:effectLst/>
                <a:latin typeface="Tahoma" pitchFamily="34" charset="0"/>
                <a:ea typeface="HGPｺﾞｼｯｸE" pitchFamily="50" charset="-128"/>
              </a:rPr>
              <a:t> Video monitoring on your Smartphone and Tablet.</a:t>
            </a:r>
            <a:endParaRPr lang="en-US" altLang="ja-JP" sz="700" dirty="0">
              <a:effectLst/>
              <a:latin typeface="Tahoma" pitchFamily="34" charset="0"/>
              <a:ea typeface="HGPｺﾞｼｯｸE" pitchFamily="50" charset="-128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ja-JP" sz="2000" dirty="0">
                <a:effectLst/>
                <a:latin typeface="Tahoma" pitchFamily="34" charset="0"/>
                <a:ea typeface="HGPｺﾞｼｯｸE" pitchFamily="50" charset="-128"/>
              </a:rPr>
              <a:t>         -Live monitoring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ja-JP" sz="2000" dirty="0">
                <a:effectLst/>
                <a:latin typeface="Tahoma" pitchFamily="34" charset="0"/>
                <a:ea typeface="HGPｺﾞｼｯｸE" pitchFamily="50" charset="-128"/>
              </a:rPr>
              <a:t>         -Recorded Video Playback</a:t>
            </a:r>
          </a:p>
        </p:txBody>
      </p:sp>
      <p:pic>
        <p:nvPicPr>
          <p:cNvPr id="11" name="Picture 58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113" y="2817087"/>
            <a:ext cx="701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4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1086" flipH="1">
            <a:off x="6946900" y="2590074"/>
            <a:ext cx="260350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361"/>
          <p:cNvGrpSpPr>
            <a:grpSpLocks noChangeAspect="1"/>
          </p:cNvGrpSpPr>
          <p:nvPr/>
        </p:nvGrpSpPr>
        <p:grpSpPr bwMode="auto">
          <a:xfrm rot="-1946294">
            <a:off x="7205663" y="1772512"/>
            <a:ext cx="349250" cy="636587"/>
            <a:chOff x="5982" y="1900"/>
            <a:chExt cx="401" cy="702"/>
          </a:xfrm>
        </p:grpSpPr>
        <p:pic>
          <p:nvPicPr>
            <p:cNvPr id="14" name="Picture 17" descr="p07d_001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DFE"/>
                </a:clrFrom>
                <a:clrTo>
                  <a:srgbClr val="FFFD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82" y="1900"/>
              <a:ext cx="401" cy="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4" y="1976"/>
              <a:ext cx="298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9" descr="p07d_001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DFE"/>
                </a:clrFrom>
                <a:clrTo>
                  <a:srgbClr val="FFFD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82" y="1900"/>
              <a:ext cx="401" cy="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2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4" y="1976"/>
              <a:ext cx="298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" name="Picture 53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18914">
            <a:off x="7697788" y="2517049"/>
            <a:ext cx="260350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3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850" y="3548924"/>
            <a:ext cx="998538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/>
          <p:cNvPicPr preferRelativeResize="0"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3525" y="4237899"/>
            <a:ext cx="217488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113" y="4237899"/>
            <a:ext cx="388937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300" y="4237899"/>
            <a:ext cx="2714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7" descr="DG-SC385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138" y="4237899"/>
            <a:ext cx="301625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Line 538"/>
          <p:cNvSpPr>
            <a:spLocks noChangeAspect="1" noChangeShapeType="1"/>
          </p:cNvSpPr>
          <p:nvPr/>
        </p:nvSpPr>
        <p:spPr bwMode="auto">
          <a:xfrm>
            <a:off x="6711950" y="4021999"/>
            <a:ext cx="0" cy="215900"/>
          </a:xfrm>
          <a:prstGeom prst="line">
            <a:avLst/>
          </a:prstGeom>
          <a:noFill/>
          <a:ln w="28575">
            <a:solidFill>
              <a:srgbClr val="5F5F5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endParaRPr lang="ja-JP" altLang="en-US" sz="1600"/>
          </a:p>
        </p:txBody>
      </p:sp>
      <p:sp>
        <p:nvSpPr>
          <p:cNvPr id="25" name="Line 539"/>
          <p:cNvSpPr>
            <a:spLocks noChangeAspect="1" noChangeShapeType="1"/>
          </p:cNvSpPr>
          <p:nvPr/>
        </p:nvSpPr>
        <p:spPr bwMode="auto">
          <a:xfrm>
            <a:off x="7207250" y="4021999"/>
            <a:ext cx="0" cy="215900"/>
          </a:xfrm>
          <a:prstGeom prst="line">
            <a:avLst/>
          </a:prstGeom>
          <a:noFill/>
          <a:ln w="28575">
            <a:solidFill>
              <a:srgbClr val="5F5F5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endParaRPr lang="ja-JP" altLang="en-US" sz="1600"/>
          </a:p>
        </p:txBody>
      </p:sp>
      <p:sp>
        <p:nvSpPr>
          <p:cNvPr id="26" name="Line 540"/>
          <p:cNvSpPr>
            <a:spLocks noChangeAspect="1" noChangeShapeType="1"/>
          </p:cNvSpPr>
          <p:nvPr/>
        </p:nvSpPr>
        <p:spPr bwMode="auto">
          <a:xfrm>
            <a:off x="7697788" y="4026762"/>
            <a:ext cx="0" cy="217487"/>
          </a:xfrm>
          <a:prstGeom prst="line">
            <a:avLst/>
          </a:prstGeom>
          <a:noFill/>
          <a:ln w="28575">
            <a:solidFill>
              <a:srgbClr val="5F5F5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endParaRPr lang="ja-JP" altLang="en-US" sz="1600"/>
          </a:p>
        </p:txBody>
      </p:sp>
      <p:sp>
        <p:nvSpPr>
          <p:cNvPr id="27" name="Line 541"/>
          <p:cNvSpPr>
            <a:spLocks noChangeAspect="1" noChangeShapeType="1"/>
          </p:cNvSpPr>
          <p:nvPr/>
        </p:nvSpPr>
        <p:spPr bwMode="auto">
          <a:xfrm>
            <a:off x="8247063" y="4026762"/>
            <a:ext cx="0" cy="217487"/>
          </a:xfrm>
          <a:prstGeom prst="line">
            <a:avLst/>
          </a:prstGeom>
          <a:noFill/>
          <a:ln w="28575">
            <a:solidFill>
              <a:srgbClr val="5F5F5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endParaRPr lang="ja-JP" altLang="en-US" sz="1600"/>
          </a:p>
        </p:txBody>
      </p:sp>
      <p:sp>
        <p:nvSpPr>
          <p:cNvPr id="28" name="Line 542"/>
          <p:cNvSpPr>
            <a:spLocks noChangeAspect="1" noChangeShapeType="1"/>
          </p:cNvSpPr>
          <p:nvPr/>
        </p:nvSpPr>
        <p:spPr bwMode="auto">
          <a:xfrm>
            <a:off x="6705600" y="4026762"/>
            <a:ext cx="1541463" cy="0"/>
          </a:xfrm>
          <a:prstGeom prst="line">
            <a:avLst/>
          </a:prstGeom>
          <a:noFill/>
          <a:ln w="28575">
            <a:solidFill>
              <a:srgbClr val="5F5F5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endParaRPr lang="ja-JP" altLang="en-US" sz="1600"/>
          </a:p>
        </p:txBody>
      </p:sp>
      <p:sp>
        <p:nvSpPr>
          <p:cNvPr id="29" name="Line 543"/>
          <p:cNvSpPr>
            <a:spLocks noChangeAspect="1" noChangeShapeType="1"/>
          </p:cNvSpPr>
          <p:nvPr/>
        </p:nvSpPr>
        <p:spPr bwMode="auto">
          <a:xfrm>
            <a:off x="7369175" y="3861662"/>
            <a:ext cx="1588" cy="165100"/>
          </a:xfrm>
          <a:prstGeom prst="line">
            <a:avLst/>
          </a:prstGeom>
          <a:noFill/>
          <a:ln w="28575">
            <a:solidFill>
              <a:srgbClr val="5F5F5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endParaRPr lang="ja-JP" altLang="en-US" sz="1600"/>
          </a:p>
        </p:txBody>
      </p:sp>
      <p:sp>
        <p:nvSpPr>
          <p:cNvPr id="30" name="Line 544"/>
          <p:cNvSpPr>
            <a:spLocks noChangeAspect="1" noChangeShapeType="1"/>
          </p:cNvSpPr>
          <p:nvPr/>
        </p:nvSpPr>
        <p:spPr bwMode="auto">
          <a:xfrm>
            <a:off x="7424738" y="3367949"/>
            <a:ext cx="1587" cy="263525"/>
          </a:xfrm>
          <a:prstGeom prst="line">
            <a:avLst/>
          </a:prstGeom>
          <a:noFill/>
          <a:ln w="28575">
            <a:solidFill>
              <a:srgbClr val="5F5F5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endParaRPr lang="ja-JP" altLang="en-US" sz="1600"/>
          </a:p>
        </p:txBody>
      </p:sp>
      <p:pic>
        <p:nvPicPr>
          <p:cNvPr id="31" name="Picture 545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263" y="3496537"/>
            <a:ext cx="979487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Line 546"/>
          <p:cNvSpPr>
            <a:spLocks noChangeAspect="1" noChangeShapeType="1"/>
          </p:cNvSpPr>
          <p:nvPr/>
        </p:nvSpPr>
        <p:spPr bwMode="auto">
          <a:xfrm>
            <a:off x="6762750" y="3699737"/>
            <a:ext cx="166688" cy="0"/>
          </a:xfrm>
          <a:prstGeom prst="line">
            <a:avLst/>
          </a:prstGeom>
          <a:noFill/>
          <a:ln w="28575">
            <a:solidFill>
              <a:srgbClr val="5F5F5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endParaRPr lang="ja-JP" altLang="en-US" sz="1600"/>
          </a:p>
        </p:txBody>
      </p:sp>
      <p:sp>
        <p:nvSpPr>
          <p:cNvPr id="33" name="Text Box 547"/>
          <p:cNvSpPr txBox="1">
            <a:spLocks noChangeAspect="1" noChangeArrowheads="1"/>
          </p:cNvSpPr>
          <p:nvPr/>
        </p:nvSpPr>
        <p:spPr bwMode="auto">
          <a:xfrm>
            <a:off x="7904163" y="3539399"/>
            <a:ext cx="74411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100">
                <a:effectLst/>
                <a:latin typeface="Tahoma" pitchFamily="34" charset="0"/>
                <a:ea typeface="HGPｺﾞｼｯｸE" pitchFamily="50" charset="-128"/>
              </a:rPr>
              <a:t>Recorder</a:t>
            </a:r>
          </a:p>
        </p:txBody>
      </p:sp>
      <p:pic>
        <p:nvPicPr>
          <p:cNvPr id="34" name="Picture 3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3450" y="3159987"/>
            <a:ext cx="296863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 Box 550"/>
          <p:cNvSpPr txBox="1">
            <a:spLocks noChangeAspect="1" noChangeArrowheads="1"/>
          </p:cNvSpPr>
          <p:nvPr/>
        </p:nvSpPr>
        <p:spPr bwMode="auto">
          <a:xfrm>
            <a:off x="7766050" y="2780574"/>
            <a:ext cx="104708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100">
                <a:effectLst/>
                <a:latin typeface="Tahoma" pitchFamily="34" charset="0"/>
                <a:ea typeface="HGPｺﾞｼｯｸE" pitchFamily="50" charset="-128"/>
              </a:rPr>
              <a:t>3G/4G 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100">
                <a:effectLst/>
                <a:latin typeface="Tahoma" pitchFamily="34" charset="0"/>
                <a:ea typeface="HGPｺﾞｼｯｸE" pitchFamily="50" charset="-128"/>
              </a:rPr>
              <a:t>Wi-Fi network</a:t>
            </a:r>
          </a:p>
        </p:txBody>
      </p:sp>
      <p:sp>
        <p:nvSpPr>
          <p:cNvPr id="36" name="Text Box 555"/>
          <p:cNvSpPr txBox="1">
            <a:spLocks noChangeAspect="1" noChangeArrowheads="1"/>
          </p:cNvSpPr>
          <p:nvPr/>
        </p:nvSpPr>
        <p:spPr bwMode="auto">
          <a:xfrm>
            <a:off x="5868988" y="3931512"/>
            <a:ext cx="655949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100">
                <a:effectLst/>
                <a:latin typeface="Tahoma" pitchFamily="34" charset="0"/>
                <a:ea typeface="HGPｺﾞｼｯｸE" pitchFamily="50" charset="-128"/>
              </a:rPr>
              <a:t>Monitor</a:t>
            </a:r>
          </a:p>
        </p:txBody>
      </p:sp>
      <p:grpSp>
        <p:nvGrpSpPr>
          <p:cNvPr id="37" name="Group 556"/>
          <p:cNvGrpSpPr>
            <a:grpSpLocks noChangeAspect="1"/>
          </p:cNvGrpSpPr>
          <p:nvPr/>
        </p:nvGrpSpPr>
        <p:grpSpPr bwMode="auto">
          <a:xfrm>
            <a:off x="7732713" y="1839187"/>
            <a:ext cx="652462" cy="611187"/>
            <a:chOff x="1991" y="1973"/>
            <a:chExt cx="542" cy="507"/>
          </a:xfrm>
        </p:grpSpPr>
        <p:pic>
          <p:nvPicPr>
            <p:cNvPr id="38" name="Picture 557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1" y="1973"/>
              <a:ext cx="542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558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231949">
              <a:off x="2161" y="2032"/>
              <a:ext cx="181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0" name="Picture 80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13507">
            <a:off x="7357269" y="2563881"/>
            <a:ext cx="260350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" name="Group 591"/>
          <p:cNvGrpSpPr>
            <a:grpSpLocks noChangeAspect="1"/>
          </p:cNvGrpSpPr>
          <p:nvPr/>
        </p:nvGrpSpPr>
        <p:grpSpPr bwMode="auto">
          <a:xfrm rot="-1946294">
            <a:off x="6696075" y="1931262"/>
            <a:ext cx="323850" cy="587375"/>
            <a:chOff x="5982" y="1900"/>
            <a:chExt cx="401" cy="702"/>
          </a:xfrm>
        </p:grpSpPr>
        <p:pic>
          <p:nvPicPr>
            <p:cNvPr id="42" name="Picture 17" descr="p07d_001"/>
            <p:cNvPicPr>
              <a:picLocks noChangeAspect="1" noChangeArrowheads="1"/>
            </p:cNvPicPr>
            <p:nvPr/>
          </p:nvPicPr>
          <p:blipFill>
            <a:blip r:embed="rId17">
              <a:clrChange>
                <a:clrFrom>
                  <a:srgbClr val="FFFDFE"/>
                </a:clrFrom>
                <a:clrTo>
                  <a:srgbClr val="FFFD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82" y="1900"/>
              <a:ext cx="401" cy="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18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4" y="1976"/>
              <a:ext cx="298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19" descr="p07d_001"/>
            <p:cNvPicPr>
              <a:picLocks noChangeAspect="1" noChangeArrowheads="1"/>
            </p:cNvPicPr>
            <p:nvPr/>
          </p:nvPicPr>
          <p:blipFill>
            <a:blip r:embed="rId17">
              <a:clrChange>
                <a:clrFrom>
                  <a:srgbClr val="FFFDFE"/>
                </a:clrFrom>
                <a:clrTo>
                  <a:srgbClr val="FFFD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82" y="1900"/>
              <a:ext cx="401" cy="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20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4" y="1976"/>
              <a:ext cx="298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6" name="Text Box 828"/>
          <p:cNvSpPr txBox="1">
            <a:spLocks noChangeAspect="1" noChangeArrowheads="1"/>
          </p:cNvSpPr>
          <p:nvPr/>
        </p:nvSpPr>
        <p:spPr bwMode="auto">
          <a:xfrm>
            <a:off x="7136582" y="4430849"/>
            <a:ext cx="723275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100" dirty="0">
                <a:effectLst/>
                <a:latin typeface="Tahoma" pitchFamily="34" charset="0"/>
                <a:ea typeface="HGPｺﾞｼｯｸE" pitchFamily="50" charset="-128"/>
              </a:rPr>
              <a:t>Cameras</a:t>
            </a:r>
          </a:p>
        </p:txBody>
      </p:sp>
      <p:sp>
        <p:nvSpPr>
          <p:cNvPr id="47" name="Text Box 829"/>
          <p:cNvSpPr txBox="1">
            <a:spLocks noChangeAspect="1" noChangeArrowheads="1"/>
          </p:cNvSpPr>
          <p:nvPr/>
        </p:nvSpPr>
        <p:spPr bwMode="auto">
          <a:xfrm>
            <a:off x="6808874" y="1531410"/>
            <a:ext cx="1010213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200" dirty="0">
                <a:effectLst/>
                <a:latin typeface="Tahoma" pitchFamily="34" charset="0"/>
                <a:ea typeface="HGPｺﾞｼｯｸE" pitchFamily="50" charset="-128"/>
              </a:rPr>
              <a:t>Smartphone</a:t>
            </a:r>
          </a:p>
        </p:txBody>
      </p:sp>
      <p:pic>
        <p:nvPicPr>
          <p:cNvPr id="48" name="Picture 76"/>
          <p:cNvPicPr preferRelativeResize="0"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591" y="3175975"/>
            <a:ext cx="2449571" cy="1203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999999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599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b="1" dirty="0">
                <a:latin typeface="Tahoma" pitchFamily="34" charset="0"/>
                <a:cs typeface="Tahoma" pitchFamily="34" charset="0"/>
              </a:rPr>
              <a:t>Live monitoring</a:t>
            </a:r>
            <a:endParaRPr kumimoji="1" lang="ja-JP" altLang="en-US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4C40-1FD3-B245-AE86-E18962D1310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9" name="Text Box 32"/>
          <p:cNvSpPr txBox="1">
            <a:spLocks noChangeArrowheads="1"/>
          </p:cNvSpPr>
          <p:nvPr/>
        </p:nvSpPr>
        <p:spPr bwMode="auto">
          <a:xfrm>
            <a:off x="684213" y="803275"/>
            <a:ext cx="4192623" cy="1334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Easy operation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Single &amp; Multi monitoring screen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Pan, Tilt, Zoom and preset position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Stores an image on the Smartphone </a:t>
            </a:r>
          </a:p>
        </p:txBody>
      </p:sp>
      <p:sp>
        <p:nvSpPr>
          <p:cNvPr id="50" name="Text Box 51"/>
          <p:cNvSpPr txBox="1">
            <a:spLocks noChangeAspect="1" noChangeArrowheads="1"/>
          </p:cNvSpPr>
          <p:nvPr/>
        </p:nvSpPr>
        <p:spPr bwMode="auto">
          <a:xfrm>
            <a:off x="1225712" y="3905355"/>
            <a:ext cx="1968338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100" dirty="0" smtClean="0">
                <a:effectLst/>
                <a:latin typeface="Tahoma" pitchFamily="34" charset="0"/>
                <a:ea typeface="HGPｺﾞｼｯｸE" pitchFamily="50" charset="-128"/>
              </a:rPr>
              <a:t>Camera </a:t>
            </a:r>
            <a:r>
              <a:rPr lang="en-US" altLang="ja-JP" sz="1100" dirty="0">
                <a:effectLst/>
                <a:latin typeface="Tahoma" pitchFamily="34" charset="0"/>
                <a:ea typeface="HGPｺﾞｼｯｸE" pitchFamily="50" charset="-128"/>
              </a:rPr>
              <a:t>selection </a:t>
            </a:r>
            <a:r>
              <a:rPr lang="en-US" altLang="ja-JP" sz="1100" dirty="0" smtClean="0">
                <a:effectLst/>
                <a:latin typeface="Tahoma" pitchFamily="34" charset="0"/>
                <a:ea typeface="HGPｺﾞｼｯｸE" pitchFamily="50" charset="-128"/>
              </a:rPr>
              <a:t>screen</a:t>
            </a:r>
            <a:endParaRPr lang="en-US" altLang="ja-JP" sz="1100" dirty="0">
              <a:effectLst/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51" name="Text Box 52"/>
          <p:cNvSpPr txBox="1">
            <a:spLocks noChangeAspect="1" noChangeArrowheads="1"/>
          </p:cNvSpPr>
          <p:nvPr/>
        </p:nvSpPr>
        <p:spPr bwMode="auto">
          <a:xfrm>
            <a:off x="3880895" y="4479159"/>
            <a:ext cx="163799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100" dirty="0" smtClean="0">
                <a:effectLst/>
                <a:latin typeface="Tahoma" pitchFamily="34" charset="0"/>
                <a:ea typeface="HGPｺﾞｼｯｸE" pitchFamily="50" charset="-128"/>
              </a:rPr>
              <a:t>Single </a:t>
            </a:r>
            <a:r>
              <a:rPr lang="en-US" altLang="ja-JP" sz="1100" dirty="0">
                <a:effectLst/>
                <a:latin typeface="Tahoma" pitchFamily="34" charset="0"/>
                <a:ea typeface="HGPｺﾞｼｯｸE" pitchFamily="50" charset="-128"/>
              </a:rPr>
              <a:t>screen </a:t>
            </a:r>
            <a:r>
              <a:rPr lang="en-US" altLang="ja-JP" sz="1100" dirty="0" smtClean="0">
                <a:effectLst/>
                <a:latin typeface="Tahoma" pitchFamily="34" charset="0"/>
                <a:ea typeface="HGPｺﾞｼｯｸE" pitchFamily="50" charset="-128"/>
              </a:rPr>
              <a:t>mode</a:t>
            </a:r>
            <a:endParaRPr lang="en-US" altLang="ja-JP" sz="1100" dirty="0">
              <a:effectLst/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52" name="Text Box 53"/>
          <p:cNvSpPr txBox="1">
            <a:spLocks noChangeAspect="1" noChangeArrowheads="1"/>
          </p:cNvSpPr>
          <p:nvPr/>
        </p:nvSpPr>
        <p:spPr bwMode="auto">
          <a:xfrm>
            <a:off x="6468030" y="4472809"/>
            <a:ext cx="1553963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100" dirty="0" smtClean="0">
                <a:effectLst/>
                <a:latin typeface="Tahoma" pitchFamily="34" charset="0"/>
                <a:ea typeface="HGPｺﾞｼｯｸE" pitchFamily="50" charset="-128"/>
              </a:rPr>
              <a:t>Multi </a:t>
            </a:r>
            <a:r>
              <a:rPr lang="en-US" altLang="ja-JP" sz="1100" dirty="0">
                <a:effectLst/>
                <a:latin typeface="Tahoma" pitchFamily="34" charset="0"/>
                <a:ea typeface="HGPｺﾞｼｯｸE" pitchFamily="50" charset="-128"/>
              </a:rPr>
              <a:t>screen </a:t>
            </a:r>
            <a:r>
              <a:rPr lang="en-US" altLang="ja-JP" sz="1100" dirty="0" smtClean="0">
                <a:effectLst/>
                <a:latin typeface="Tahoma" pitchFamily="34" charset="0"/>
                <a:ea typeface="HGPｺﾞｼｯｸE" pitchFamily="50" charset="-128"/>
              </a:rPr>
              <a:t>mode</a:t>
            </a:r>
            <a:endParaRPr lang="en-US" altLang="ja-JP" sz="1100" dirty="0">
              <a:effectLst/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77" name="AutoShape 67"/>
          <p:cNvSpPr>
            <a:spLocks noChangeAspect="1" noChangeArrowheads="1"/>
          </p:cNvSpPr>
          <p:nvPr/>
        </p:nvSpPr>
        <p:spPr bwMode="auto">
          <a:xfrm>
            <a:off x="5518891" y="2728500"/>
            <a:ext cx="681781" cy="456767"/>
          </a:xfrm>
          <a:prstGeom prst="leftRightArrow">
            <a:avLst>
              <a:gd name="adj1" fmla="val 50000"/>
              <a:gd name="adj2" fmla="val 20000"/>
            </a:avLst>
          </a:prstGeom>
          <a:gradFill rotWithShape="1">
            <a:gsLst>
              <a:gs pos="0">
                <a:srgbClr val="FFCC99"/>
              </a:gs>
              <a:gs pos="100000">
                <a:srgbClr val="FFFFFF"/>
              </a:gs>
            </a:gsLst>
            <a:lin ang="5400000" scaled="1"/>
          </a:gradFill>
          <a:ln w="28575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endParaRPr lang="ja-JP" altLang="en-US" sz="1600"/>
          </a:p>
        </p:txBody>
      </p:sp>
      <p:sp>
        <p:nvSpPr>
          <p:cNvPr id="78" name="AutoShape 68"/>
          <p:cNvSpPr>
            <a:spLocks noChangeAspect="1" noChangeArrowheads="1"/>
          </p:cNvSpPr>
          <p:nvPr/>
        </p:nvSpPr>
        <p:spPr bwMode="auto">
          <a:xfrm>
            <a:off x="2877510" y="2711245"/>
            <a:ext cx="633079" cy="456767"/>
          </a:xfrm>
          <a:prstGeom prst="leftRightArrow">
            <a:avLst>
              <a:gd name="adj1" fmla="val 50000"/>
              <a:gd name="adj2" fmla="val 20000"/>
            </a:avLst>
          </a:prstGeom>
          <a:gradFill rotWithShape="1">
            <a:gsLst>
              <a:gs pos="0">
                <a:srgbClr val="FFCC99"/>
              </a:gs>
              <a:gs pos="100000">
                <a:srgbClr val="FFFFFF"/>
              </a:gs>
            </a:gsLst>
            <a:lin ang="5400000" scaled="1"/>
          </a:gradFill>
          <a:ln w="28575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endParaRPr lang="ja-JP" altLang="en-US" sz="1600"/>
          </a:p>
        </p:txBody>
      </p:sp>
      <p:grpSp>
        <p:nvGrpSpPr>
          <p:cNvPr id="47" name="グループ化 46"/>
          <p:cNvGrpSpPr/>
          <p:nvPr/>
        </p:nvGrpSpPr>
        <p:grpSpPr>
          <a:xfrm>
            <a:off x="3873101" y="3751958"/>
            <a:ext cx="1561676" cy="762419"/>
            <a:chOff x="635422" y="2483768"/>
            <a:chExt cx="4700587" cy="2384425"/>
          </a:xfrm>
        </p:grpSpPr>
        <p:pic>
          <p:nvPicPr>
            <p:cNvPr id="4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3710" y="2627784"/>
              <a:ext cx="2868935" cy="173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1793503" y="1325687"/>
              <a:ext cx="2384425" cy="4700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3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3710" y="2627784"/>
              <a:ext cx="3080219" cy="2088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3709" y="2627784"/>
              <a:ext cx="3035411" cy="173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5" name="グループ化 94"/>
          <p:cNvGrpSpPr/>
          <p:nvPr/>
        </p:nvGrpSpPr>
        <p:grpSpPr>
          <a:xfrm>
            <a:off x="6468030" y="3709373"/>
            <a:ext cx="1617691" cy="805005"/>
            <a:chOff x="332656" y="4427984"/>
            <a:chExt cx="4700587" cy="2384425"/>
          </a:xfrm>
        </p:grpSpPr>
        <p:pic>
          <p:nvPicPr>
            <p:cNvPr id="9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1490737" y="3269903"/>
              <a:ext cx="2384425" cy="4700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7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4744" y="4572000"/>
              <a:ext cx="3168352" cy="2088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グループ化 2"/>
          <p:cNvGrpSpPr/>
          <p:nvPr/>
        </p:nvGrpSpPr>
        <p:grpSpPr>
          <a:xfrm>
            <a:off x="1668368" y="2252562"/>
            <a:ext cx="824374" cy="1554229"/>
            <a:chOff x="1668368" y="2252562"/>
            <a:chExt cx="824374" cy="1554229"/>
          </a:xfrm>
        </p:grpSpPr>
        <p:grpSp>
          <p:nvGrpSpPr>
            <p:cNvPr id="37" name="グループ化 36"/>
            <p:cNvGrpSpPr/>
            <p:nvPr/>
          </p:nvGrpSpPr>
          <p:grpSpPr>
            <a:xfrm>
              <a:off x="1668368" y="2252562"/>
              <a:ext cx="824374" cy="1554229"/>
              <a:chOff x="548680" y="1369991"/>
              <a:chExt cx="2384425" cy="4700587"/>
            </a:xfrm>
          </p:grpSpPr>
          <p:pic>
            <p:nvPicPr>
              <p:cNvPr id="38" name="Picture 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8680" y="1369991"/>
                <a:ext cx="2384425" cy="47005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" name="Picture 2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2780" y="2123729"/>
                <a:ext cx="2048148" cy="31683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" name="Picture 3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2780" y="2483768"/>
                <a:ext cx="2048148" cy="2526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" name="正方形/長方形 40"/>
              <p:cNvSpPr/>
              <p:nvPr/>
            </p:nvSpPr>
            <p:spPr>
              <a:xfrm>
                <a:off x="732780" y="2144532"/>
                <a:ext cx="432048" cy="108013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98" name="正方形/長方形 97"/>
            <p:cNvSpPr/>
            <p:nvPr/>
          </p:nvSpPr>
          <p:spPr>
            <a:xfrm>
              <a:off x="1725917" y="2496152"/>
              <a:ext cx="155473" cy="4571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" name="グループ化 5"/>
          <p:cNvGrpSpPr/>
          <p:nvPr/>
        </p:nvGrpSpPr>
        <p:grpSpPr>
          <a:xfrm>
            <a:off x="4206880" y="2160335"/>
            <a:ext cx="844861" cy="1549037"/>
            <a:chOff x="4206880" y="2160335"/>
            <a:chExt cx="844861" cy="1549037"/>
          </a:xfrm>
        </p:grpSpPr>
        <p:grpSp>
          <p:nvGrpSpPr>
            <p:cNvPr id="42" name="グループ化 41"/>
            <p:cNvGrpSpPr/>
            <p:nvPr/>
          </p:nvGrpSpPr>
          <p:grpSpPr>
            <a:xfrm>
              <a:off x="4206880" y="2160335"/>
              <a:ext cx="844861" cy="1549037"/>
              <a:chOff x="620688" y="1285602"/>
              <a:chExt cx="2384425" cy="4700587"/>
            </a:xfrm>
          </p:grpSpPr>
          <p:pic>
            <p:nvPicPr>
              <p:cNvPr id="43" name="Picture 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0688" y="1285602"/>
                <a:ext cx="2384425" cy="47005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4" name="Picture 2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4704" y="2123729"/>
                <a:ext cx="2088232" cy="3024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5" name="Picture 46" descr="21619416_XS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4705" y="2483768"/>
                <a:ext cx="2088232" cy="1414399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46" name="正方形/長方形 45"/>
              <p:cNvSpPr/>
              <p:nvPr/>
            </p:nvSpPr>
            <p:spPr>
              <a:xfrm>
                <a:off x="732780" y="2123729"/>
                <a:ext cx="432048" cy="108013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99" name="正方形/長方形 98"/>
            <p:cNvSpPr/>
            <p:nvPr/>
          </p:nvSpPr>
          <p:spPr>
            <a:xfrm>
              <a:off x="4246597" y="2436532"/>
              <a:ext cx="155473" cy="4571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6740624" y="2073379"/>
            <a:ext cx="835420" cy="1605620"/>
            <a:chOff x="6740624" y="2073379"/>
            <a:chExt cx="835420" cy="1605620"/>
          </a:xfrm>
        </p:grpSpPr>
        <p:grpSp>
          <p:nvGrpSpPr>
            <p:cNvPr id="90" name="グループ化 89"/>
            <p:cNvGrpSpPr/>
            <p:nvPr/>
          </p:nvGrpSpPr>
          <p:grpSpPr>
            <a:xfrm>
              <a:off x="6740624" y="2073379"/>
              <a:ext cx="835420" cy="1605620"/>
              <a:chOff x="692696" y="1403648"/>
              <a:chExt cx="2384425" cy="4700587"/>
            </a:xfrm>
          </p:grpSpPr>
          <p:grpSp>
            <p:nvGrpSpPr>
              <p:cNvPr id="91" name="グループ化 90"/>
              <p:cNvGrpSpPr/>
              <p:nvPr/>
            </p:nvGrpSpPr>
            <p:grpSpPr>
              <a:xfrm>
                <a:off x="692696" y="1403648"/>
                <a:ext cx="2384425" cy="4700587"/>
                <a:chOff x="692696" y="1403648"/>
                <a:chExt cx="2384425" cy="4700587"/>
              </a:xfrm>
            </p:grpSpPr>
            <p:pic>
              <p:nvPicPr>
                <p:cNvPr id="93" name="Picture 4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92696" y="1403648"/>
                  <a:ext cx="2384425" cy="47005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4" name="Picture 2"/>
                <p:cNvPicPr>
                  <a:picLocks noChangeAspect="1" noChangeArrowheads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76192" y="2195736"/>
                  <a:ext cx="2017431" cy="32403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92" name="正方形/長方形 91"/>
              <p:cNvSpPr/>
              <p:nvPr/>
            </p:nvSpPr>
            <p:spPr>
              <a:xfrm>
                <a:off x="836712" y="2195736"/>
                <a:ext cx="432048" cy="108013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100" name="正方形/長方形 99"/>
            <p:cNvSpPr/>
            <p:nvPr/>
          </p:nvSpPr>
          <p:spPr>
            <a:xfrm>
              <a:off x="6789032" y="2339526"/>
              <a:ext cx="155473" cy="4571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56" name="Picture 31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974" y="2885276"/>
            <a:ext cx="844233" cy="84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664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b="1" dirty="0">
                <a:latin typeface="Tahoma" pitchFamily="34" charset="0"/>
                <a:cs typeface="Tahoma" pitchFamily="34" charset="0"/>
              </a:rPr>
              <a:t>Recorded Video Playback</a:t>
            </a:r>
            <a:endParaRPr kumimoji="1" lang="ja-JP" altLang="en-US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4C40-1FD3-B245-AE86-E18962D1310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8" name="Text Box 29"/>
          <p:cNvSpPr txBox="1">
            <a:spLocks noChangeArrowheads="1"/>
          </p:cNvSpPr>
          <p:nvPr/>
        </p:nvSpPr>
        <p:spPr bwMode="auto">
          <a:xfrm>
            <a:off x="395288" y="896938"/>
            <a:ext cx="6572248" cy="1685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Playback of the recorded videos on the recorders.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Search by date and time.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</a:t>
            </a:r>
            <a:r>
              <a:rPr lang="en-US" altLang="ja-JP" sz="1800" dirty="0">
                <a:latin typeface="Tahoma" pitchFamily="34" charset="0"/>
                <a:ea typeface="HGPｺﾞｼｯｸE" pitchFamily="50" charset="-128"/>
              </a:rPr>
              <a:t>Fast playback and Fast reverse playback. </a:t>
            </a:r>
            <a:endParaRPr lang="en-US" altLang="ja-JP" sz="1800" dirty="0">
              <a:effectLst/>
              <a:latin typeface="Tahoma" pitchFamily="34" charset="0"/>
              <a:ea typeface="HGPｺﾞｼｯｸE" pitchFamily="50" charset="-128"/>
            </a:endParaRP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“</a:t>
            </a:r>
            <a:r>
              <a:rPr lang="en-US" altLang="ja-JP" sz="1800" dirty="0" err="1">
                <a:effectLst/>
                <a:latin typeface="Tahoma" pitchFamily="34" charset="0"/>
                <a:ea typeface="HGPｺﾞｼｯｸE" pitchFamily="50" charset="-128"/>
              </a:rPr>
              <a:t>PlayRecent</a:t>
            </a: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” quickly replays the last 30-second video. 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Mobile Playback for smooth and steady viewing (WJ-NV300)</a:t>
            </a:r>
          </a:p>
        </p:txBody>
      </p:sp>
      <p:sp>
        <p:nvSpPr>
          <p:cNvPr id="90" name="Text Box 51"/>
          <p:cNvSpPr txBox="1">
            <a:spLocks noChangeAspect="1" noChangeArrowheads="1"/>
          </p:cNvSpPr>
          <p:nvPr/>
        </p:nvSpPr>
        <p:spPr bwMode="auto">
          <a:xfrm>
            <a:off x="1212151" y="4304628"/>
            <a:ext cx="1968338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100" dirty="0" smtClean="0">
                <a:effectLst/>
                <a:latin typeface="Tahoma" pitchFamily="34" charset="0"/>
                <a:ea typeface="HGPｺﾞｼｯｸE" pitchFamily="50" charset="-128"/>
              </a:rPr>
              <a:t>Camera </a:t>
            </a:r>
            <a:r>
              <a:rPr lang="en-US" altLang="ja-JP" sz="1100" dirty="0">
                <a:effectLst/>
                <a:latin typeface="Tahoma" pitchFamily="34" charset="0"/>
                <a:ea typeface="HGPｺﾞｼｯｸE" pitchFamily="50" charset="-128"/>
              </a:rPr>
              <a:t>selection </a:t>
            </a:r>
            <a:r>
              <a:rPr lang="en-US" altLang="ja-JP" sz="1100" dirty="0" smtClean="0">
                <a:effectLst/>
                <a:latin typeface="Tahoma" pitchFamily="34" charset="0"/>
                <a:ea typeface="HGPｺﾞｼｯｸE" pitchFamily="50" charset="-128"/>
              </a:rPr>
              <a:t>screen</a:t>
            </a:r>
            <a:endParaRPr lang="en-US" altLang="ja-JP" sz="1100" dirty="0">
              <a:effectLst/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91" name="Text Box 52"/>
          <p:cNvSpPr txBox="1">
            <a:spLocks noChangeAspect="1" noChangeArrowheads="1"/>
          </p:cNvSpPr>
          <p:nvPr/>
        </p:nvSpPr>
        <p:spPr bwMode="auto">
          <a:xfrm>
            <a:off x="3941026" y="4319835"/>
            <a:ext cx="163799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100" dirty="0" smtClean="0">
                <a:effectLst/>
                <a:latin typeface="Tahoma" pitchFamily="34" charset="0"/>
                <a:ea typeface="HGPｺﾞｼｯｸE" pitchFamily="50" charset="-128"/>
              </a:rPr>
              <a:t>Playback screen</a:t>
            </a:r>
            <a:endParaRPr lang="en-US" altLang="ja-JP" sz="1100" b="1" dirty="0">
              <a:effectLst/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92" name="Text Box 53"/>
          <p:cNvSpPr txBox="1">
            <a:spLocks noChangeAspect="1" noChangeArrowheads="1"/>
          </p:cNvSpPr>
          <p:nvPr/>
        </p:nvSpPr>
        <p:spPr bwMode="auto">
          <a:xfrm>
            <a:off x="6457415" y="4297538"/>
            <a:ext cx="1553963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100" dirty="0" smtClean="0">
                <a:effectLst/>
                <a:latin typeface="Tahoma" pitchFamily="34" charset="0"/>
                <a:ea typeface="HGPｺﾞｼｯｸE" pitchFamily="50" charset="-128"/>
              </a:rPr>
              <a:t>Search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100" dirty="0" smtClean="0">
                <a:effectLst/>
                <a:latin typeface="Tahoma" pitchFamily="34" charset="0"/>
                <a:ea typeface="HGPｺﾞｼｯｸE" pitchFamily="50" charset="-128"/>
              </a:rPr>
              <a:t>by date and time</a:t>
            </a:r>
            <a:endParaRPr lang="en-US" altLang="ja-JP" sz="1100" dirty="0">
              <a:effectLst/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117" name="AutoShape 67"/>
          <p:cNvSpPr>
            <a:spLocks noChangeAspect="1" noChangeArrowheads="1"/>
          </p:cNvSpPr>
          <p:nvPr/>
        </p:nvSpPr>
        <p:spPr bwMode="auto">
          <a:xfrm>
            <a:off x="5775634" y="3145666"/>
            <a:ext cx="681781" cy="456767"/>
          </a:xfrm>
          <a:prstGeom prst="leftRightArrow">
            <a:avLst>
              <a:gd name="adj1" fmla="val 50000"/>
              <a:gd name="adj2" fmla="val 20000"/>
            </a:avLst>
          </a:prstGeom>
          <a:gradFill rotWithShape="1">
            <a:gsLst>
              <a:gs pos="0">
                <a:srgbClr val="FFCC99"/>
              </a:gs>
              <a:gs pos="100000">
                <a:srgbClr val="FFFFFF"/>
              </a:gs>
            </a:gsLst>
            <a:lin ang="5400000" scaled="1"/>
          </a:gradFill>
          <a:ln w="28575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endParaRPr lang="ja-JP" altLang="en-US" sz="1600"/>
          </a:p>
        </p:txBody>
      </p:sp>
      <p:sp>
        <p:nvSpPr>
          <p:cNvPr id="118" name="AutoShape 68"/>
          <p:cNvSpPr>
            <a:spLocks noChangeAspect="1" noChangeArrowheads="1"/>
          </p:cNvSpPr>
          <p:nvPr/>
        </p:nvSpPr>
        <p:spPr bwMode="auto">
          <a:xfrm>
            <a:off x="3106978" y="2983918"/>
            <a:ext cx="633079" cy="456767"/>
          </a:xfrm>
          <a:prstGeom prst="leftRightArrow">
            <a:avLst>
              <a:gd name="adj1" fmla="val 50000"/>
              <a:gd name="adj2" fmla="val 20000"/>
            </a:avLst>
          </a:prstGeom>
          <a:gradFill rotWithShape="1">
            <a:gsLst>
              <a:gs pos="0">
                <a:srgbClr val="FFCC99"/>
              </a:gs>
              <a:gs pos="100000">
                <a:srgbClr val="FFFFFF"/>
              </a:gs>
            </a:gsLst>
            <a:lin ang="5400000" scaled="1"/>
          </a:gradFill>
          <a:ln w="28575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endParaRPr lang="ja-JP" altLang="en-US" sz="1600"/>
          </a:p>
        </p:txBody>
      </p:sp>
      <p:grpSp>
        <p:nvGrpSpPr>
          <p:cNvPr id="3" name="グループ化 2"/>
          <p:cNvGrpSpPr/>
          <p:nvPr/>
        </p:nvGrpSpPr>
        <p:grpSpPr>
          <a:xfrm>
            <a:off x="1743824" y="2571986"/>
            <a:ext cx="901904" cy="1647027"/>
            <a:chOff x="1530790" y="2558178"/>
            <a:chExt cx="901904" cy="1647027"/>
          </a:xfrm>
        </p:grpSpPr>
        <p:grpSp>
          <p:nvGrpSpPr>
            <p:cNvPr id="31" name="グループ化 30"/>
            <p:cNvGrpSpPr/>
            <p:nvPr/>
          </p:nvGrpSpPr>
          <p:grpSpPr>
            <a:xfrm>
              <a:off x="1530790" y="2558178"/>
              <a:ext cx="901904" cy="1647027"/>
              <a:chOff x="540519" y="971599"/>
              <a:chExt cx="2384425" cy="4700587"/>
            </a:xfrm>
          </p:grpSpPr>
          <p:pic>
            <p:nvPicPr>
              <p:cNvPr id="32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0519" y="971599"/>
                <a:ext cx="2384425" cy="47005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" name="Picture 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2696" y="1727683"/>
                <a:ext cx="2088232" cy="3188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0" name="正方形/長方形 39"/>
            <p:cNvSpPr/>
            <p:nvPr/>
          </p:nvSpPr>
          <p:spPr>
            <a:xfrm>
              <a:off x="1588351" y="2823100"/>
              <a:ext cx="155473" cy="4571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" name="グループ化 5"/>
          <p:cNvGrpSpPr/>
          <p:nvPr/>
        </p:nvGrpSpPr>
        <p:grpSpPr>
          <a:xfrm>
            <a:off x="4261875" y="2522624"/>
            <a:ext cx="996299" cy="1735514"/>
            <a:chOff x="4261875" y="2522624"/>
            <a:chExt cx="996299" cy="1735514"/>
          </a:xfrm>
        </p:grpSpPr>
        <p:grpSp>
          <p:nvGrpSpPr>
            <p:cNvPr id="41" name="グループ化 40"/>
            <p:cNvGrpSpPr/>
            <p:nvPr/>
          </p:nvGrpSpPr>
          <p:grpSpPr>
            <a:xfrm>
              <a:off x="4261875" y="2522624"/>
              <a:ext cx="996299" cy="1735514"/>
              <a:chOff x="548680" y="1369991"/>
              <a:chExt cx="2384425" cy="4700587"/>
            </a:xfrm>
          </p:grpSpPr>
          <p:pic>
            <p:nvPicPr>
              <p:cNvPr id="42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8680" y="1369991"/>
                <a:ext cx="2384425" cy="47005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2696" y="2123728"/>
                <a:ext cx="2088231" cy="32022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4" name="Picture 46" descr="21619416_XS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1732" y="2555776"/>
                <a:ext cx="2099195" cy="1414399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45" name="正方形/長方形 44"/>
              <p:cNvSpPr/>
              <p:nvPr/>
            </p:nvSpPr>
            <p:spPr>
              <a:xfrm>
                <a:off x="681732" y="2123728"/>
                <a:ext cx="432048" cy="108013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50" name="正方形/長方形 49"/>
            <p:cNvSpPr/>
            <p:nvPr/>
          </p:nvSpPr>
          <p:spPr>
            <a:xfrm>
              <a:off x="4311919" y="2797590"/>
              <a:ext cx="186075" cy="4836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" name="グループ化 1"/>
          <p:cNvGrpSpPr/>
          <p:nvPr/>
        </p:nvGrpSpPr>
        <p:grpSpPr>
          <a:xfrm>
            <a:off x="6486123" y="2517651"/>
            <a:ext cx="1024905" cy="1795909"/>
            <a:chOff x="7204695" y="2465549"/>
            <a:chExt cx="1024905" cy="1795909"/>
          </a:xfrm>
        </p:grpSpPr>
        <p:grpSp>
          <p:nvGrpSpPr>
            <p:cNvPr id="46" name="グループ化 45"/>
            <p:cNvGrpSpPr/>
            <p:nvPr/>
          </p:nvGrpSpPr>
          <p:grpSpPr>
            <a:xfrm>
              <a:off x="7204695" y="2465549"/>
              <a:ext cx="1024905" cy="1795909"/>
              <a:chOff x="836710" y="1369991"/>
              <a:chExt cx="2384425" cy="4700587"/>
            </a:xfrm>
          </p:grpSpPr>
          <p:pic>
            <p:nvPicPr>
              <p:cNvPr id="47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6710" y="1369991"/>
                <a:ext cx="2384425" cy="47005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" name="Picture 2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0728" y="2104048"/>
                <a:ext cx="2088232" cy="3188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9" name="正方形/長方形 48"/>
              <p:cNvSpPr/>
              <p:nvPr/>
            </p:nvSpPr>
            <p:spPr>
              <a:xfrm>
                <a:off x="980728" y="2104048"/>
                <a:ext cx="432048" cy="108013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51" name="正方形/長方形 50"/>
            <p:cNvSpPr/>
            <p:nvPr/>
          </p:nvSpPr>
          <p:spPr>
            <a:xfrm>
              <a:off x="7266599" y="2745666"/>
              <a:ext cx="186075" cy="4836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96" name="Picture 3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25" y="3166197"/>
            <a:ext cx="844233" cy="84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648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b="1" dirty="0" smtClean="0">
                <a:latin typeface="Tahoma" pitchFamily="34" charset="0"/>
                <a:cs typeface="Tahoma" pitchFamily="34" charset="0"/>
              </a:rPr>
              <a:t>Playback of edge recording video</a:t>
            </a:r>
            <a:endParaRPr kumimoji="1" lang="ja-JP" altLang="en-US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4C40-1FD3-B245-AE86-E18962D1310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8" name="Text Box 29"/>
          <p:cNvSpPr txBox="1">
            <a:spLocks noChangeArrowheads="1"/>
          </p:cNvSpPr>
          <p:nvPr/>
        </p:nvSpPr>
        <p:spPr bwMode="auto">
          <a:xfrm>
            <a:off x="368959" y="893454"/>
            <a:ext cx="5500417" cy="1366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Playback of the recorded videos on the recorders.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Search </a:t>
            </a:r>
            <a:r>
              <a:rPr lang="en-US" altLang="ja-JP" sz="1800" dirty="0" smtClean="0">
                <a:effectLst/>
                <a:latin typeface="Tahoma" pitchFamily="34" charset="0"/>
                <a:ea typeface="HGPｺﾞｼｯｸE" pitchFamily="50" charset="-128"/>
              </a:rPr>
              <a:t>by date and time and event.</a:t>
            </a:r>
            <a:endParaRPr lang="en-US" altLang="ja-JP" sz="1800" dirty="0">
              <a:effectLst/>
              <a:latin typeface="Tahoma" pitchFamily="34" charset="0"/>
              <a:ea typeface="HGPｺﾞｼｯｸE" pitchFamily="50" charset="-128"/>
            </a:endParaRP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Fast playback and Fast reverse playback</a:t>
            </a:r>
            <a:r>
              <a:rPr lang="en-US" altLang="ja-JP" sz="1800" dirty="0">
                <a:latin typeface="Tahoma" pitchFamily="34" charset="0"/>
                <a:ea typeface="HGPｺﾞｼｯｸE" pitchFamily="50" charset="-128"/>
              </a:rPr>
              <a:t>. </a:t>
            </a:r>
            <a:endParaRPr lang="en-US" altLang="ja-JP" sz="1800" dirty="0" smtClean="0">
              <a:latin typeface="Tahoma" pitchFamily="34" charset="0"/>
              <a:ea typeface="HGPｺﾞｼｯｸE" pitchFamily="50" charset="-128"/>
            </a:endParaRP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1800" dirty="0" smtClean="0">
                <a:latin typeface="Tahoma" pitchFamily="34" charset="0"/>
                <a:ea typeface="HGPｺﾞｼｯｸE" pitchFamily="50" charset="-128"/>
              </a:rPr>
              <a:t> 10 </a:t>
            </a:r>
            <a:r>
              <a:rPr lang="en-US" altLang="ja-JP" sz="1800" dirty="0">
                <a:latin typeface="Tahoma" pitchFamily="34" charset="0"/>
                <a:ea typeface="HGPｺﾞｼｯｸE" pitchFamily="50" charset="-128"/>
              </a:rPr>
              <a:t>sec. back forward and 30 sec. forward</a:t>
            </a:r>
            <a:r>
              <a:rPr lang="en-US" altLang="ja-JP" sz="1800" dirty="0" smtClean="0">
                <a:latin typeface="Tahoma" pitchFamily="34" charset="0"/>
                <a:ea typeface="HGPｺﾞｼｯｸE" pitchFamily="50" charset="-128"/>
              </a:rPr>
              <a:t>.</a:t>
            </a:r>
            <a:endParaRPr lang="en-US" altLang="ja-JP" sz="1800" dirty="0"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90" name="Text Box 51"/>
          <p:cNvSpPr txBox="1">
            <a:spLocks noChangeAspect="1" noChangeArrowheads="1"/>
          </p:cNvSpPr>
          <p:nvPr/>
        </p:nvSpPr>
        <p:spPr bwMode="auto">
          <a:xfrm>
            <a:off x="943060" y="4205205"/>
            <a:ext cx="1968338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100" dirty="0" smtClean="0">
                <a:effectLst/>
                <a:latin typeface="Tahoma" pitchFamily="34" charset="0"/>
                <a:ea typeface="HGPｺﾞｼｯｸE" pitchFamily="50" charset="-128"/>
              </a:rPr>
              <a:t>Camera </a:t>
            </a:r>
            <a:r>
              <a:rPr lang="en-US" altLang="ja-JP" sz="1100" dirty="0">
                <a:effectLst/>
                <a:latin typeface="Tahoma" pitchFamily="34" charset="0"/>
                <a:ea typeface="HGPｺﾞｼｯｸE" pitchFamily="50" charset="-128"/>
              </a:rPr>
              <a:t>selection </a:t>
            </a:r>
            <a:r>
              <a:rPr lang="en-US" altLang="ja-JP" sz="1100" dirty="0" smtClean="0">
                <a:effectLst/>
                <a:latin typeface="Tahoma" pitchFamily="34" charset="0"/>
                <a:ea typeface="HGPｺﾞｼｯｸE" pitchFamily="50" charset="-128"/>
              </a:rPr>
              <a:t>screen</a:t>
            </a:r>
            <a:endParaRPr lang="en-US" altLang="ja-JP" sz="1100" dirty="0">
              <a:effectLst/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91" name="Text Box 52"/>
          <p:cNvSpPr txBox="1">
            <a:spLocks noChangeAspect="1" noChangeArrowheads="1"/>
          </p:cNvSpPr>
          <p:nvPr/>
        </p:nvSpPr>
        <p:spPr bwMode="auto">
          <a:xfrm>
            <a:off x="3235154" y="4265035"/>
            <a:ext cx="163799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100" dirty="0" smtClean="0">
                <a:effectLst/>
                <a:latin typeface="Tahoma" pitchFamily="34" charset="0"/>
                <a:ea typeface="HGPｺﾞｼｯｸE" pitchFamily="50" charset="-128"/>
              </a:rPr>
              <a:t>Playback </a:t>
            </a:r>
            <a:r>
              <a:rPr lang="en-US" altLang="ja-JP" sz="1100" dirty="0">
                <a:effectLst/>
                <a:latin typeface="Tahoma" pitchFamily="34" charset="0"/>
                <a:ea typeface="HGPｺﾞｼｯｸE" pitchFamily="50" charset="-128"/>
              </a:rPr>
              <a:t>screen </a:t>
            </a:r>
            <a:r>
              <a:rPr lang="en-US" altLang="ja-JP" sz="1100" dirty="0" smtClean="0">
                <a:effectLst/>
                <a:latin typeface="Tahoma" pitchFamily="34" charset="0"/>
                <a:ea typeface="HGPｺﾞｼｯｸE" pitchFamily="50" charset="-128"/>
              </a:rPr>
              <a:t>mode</a:t>
            </a:r>
            <a:endParaRPr lang="en-US" altLang="ja-JP" sz="1100" dirty="0">
              <a:effectLst/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92" name="Text Box 53"/>
          <p:cNvSpPr txBox="1">
            <a:spLocks noChangeAspect="1" noChangeArrowheads="1"/>
          </p:cNvSpPr>
          <p:nvPr/>
        </p:nvSpPr>
        <p:spPr bwMode="auto">
          <a:xfrm>
            <a:off x="5275000" y="3346950"/>
            <a:ext cx="1553963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100" dirty="0" smtClean="0">
                <a:effectLst/>
                <a:latin typeface="Tahoma" pitchFamily="34" charset="0"/>
                <a:ea typeface="HGPｺﾞｼｯｸE" pitchFamily="50" charset="-128"/>
              </a:rPr>
              <a:t>Search by </a:t>
            </a:r>
            <a:r>
              <a:rPr lang="en-US" altLang="ja-JP" sz="1100" dirty="0" smtClean="0">
                <a:latin typeface="Tahoma" pitchFamily="34" charset="0"/>
                <a:ea typeface="HGPｺﾞｼｯｸE" pitchFamily="50" charset="-128"/>
              </a:rPr>
              <a:t>event</a:t>
            </a:r>
            <a:endParaRPr lang="en-US" altLang="ja-JP" sz="1100" dirty="0">
              <a:effectLst/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118" name="AutoShape 68"/>
          <p:cNvSpPr>
            <a:spLocks noChangeAspect="1" noChangeArrowheads="1"/>
          </p:cNvSpPr>
          <p:nvPr/>
        </p:nvSpPr>
        <p:spPr bwMode="auto">
          <a:xfrm>
            <a:off x="2512417" y="3020988"/>
            <a:ext cx="633079" cy="456767"/>
          </a:xfrm>
          <a:prstGeom prst="leftRightArrow">
            <a:avLst>
              <a:gd name="adj1" fmla="val 50000"/>
              <a:gd name="adj2" fmla="val 20000"/>
            </a:avLst>
          </a:prstGeom>
          <a:gradFill rotWithShape="1">
            <a:gsLst>
              <a:gs pos="0">
                <a:srgbClr val="FFCC99"/>
              </a:gs>
              <a:gs pos="100000">
                <a:srgbClr val="FFFFFF"/>
              </a:gs>
            </a:gsLst>
            <a:lin ang="5400000" scaled="1"/>
          </a:gradFill>
          <a:ln w="28575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endParaRPr lang="ja-JP" altLang="en-US" sz="1600"/>
          </a:p>
        </p:txBody>
      </p:sp>
      <p:sp>
        <p:nvSpPr>
          <p:cNvPr id="41" name="Text Box 53"/>
          <p:cNvSpPr txBox="1">
            <a:spLocks noChangeAspect="1" noChangeArrowheads="1"/>
          </p:cNvSpPr>
          <p:nvPr/>
        </p:nvSpPr>
        <p:spPr bwMode="auto">
          <a:xfrm>
            <a:off x="7502284" y="4232741"/>
            <a:ext cx="128445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100" dirty="0" smtClean="0">
                <a:effectLst/>
                <a:latin typeface="Tahoma" pitchFamily="34" charset="0"/>
                <a:ea typeface="HGPｺﾞｼｯｸE" pitchFamily="50" charset="-128"/>
              </a:rPr>
              <a:t>Search Results</a:t>
            </a:r>
            <a:endParaRPr lang="en-US" altLang="ja-JP" sz="1100" dirty="0">
              <a:effectLst/>
              <a:latin typeface="Tahoma" pitchFamily="34" charset="0"/>
              <a:ea typeface="HGPｺﾞｼｯｸE" pitchFamily="50" charset="-128"/>
            </a:endParaRPr>
          </a:p>
        </p:txBody>
      </p:sp>
      <p:grpSp>
        <p:nvGrpSpPr>
          <p:cNvPr id="42" name="グループ化 41"/>
          <p:cNvGrpSpPr/>
          <p:nvPr/>
        </p:nvGrpSpPr>
        <p:grpSpPr>
          <a:xfrm>
            <a:off x="1240928" y="2294700"/>
            <a:ext cx="1021581" cy="1859362"/>
            <a:chOff x="540519" y="971599"/>
            <a:chExt cx="2384425" cy="4700587"/>
          </a:xfrm>
        </p:grpSpPr>
        <p:pic>
          <p:nvPicPr>
            <p:cNvPr id="43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519" y="971599"/>
              <a:ext cx="2384425" cy="4700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696" y="1727683"/>
              <a:ext cx="2088232" cy="3188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6" name="Picture 3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15" y="3056717"/>
            <a:ext cx="844233" cy="84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5" name="正方形/長方形 44"/>
          <p:cNvSpPr/>
          <p:nvPr/>
        </p:nvSpPr>
        <p:spPr>
          <a:xfrm>
            <a:off x="1306127" y="2594132"/>
            <a:ext cx="186075" cy="483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" name="グループ化 1"/>
          <p:cNvGrpSpPr/>
          <p:nvPr/>
        </p:nvGrpSpPr>
        <p:grpSpPr>
          <a:xfrm>
            <a:off x="3299949" y="2305738"/>
            <a:ext cx="956548" cy="1878779"/>
            <a:chOff x="3299949" y="2305738"/>
            <a:chExt cx="956548" cy="1878779"/>
          </a:xfrm>
        </p:grpSpPr>
        <p:grpSp>
          <p:nvGrpSpPr>
            <p:cNvPr id="28" name="グループ化 27"/>
            <p:cNvGrpSpPr/>
            <p:nvPr/>
          </p:nvGrpSpPr>
          <p:grpSpPr>
            <a:xfrm>
              <a:off x="3299949" y="2305738"/>
              <a:ext cx="956548" cy="1878779"/>
              <a:chOff x="692696" y="827584"/>
              <a:chExt cx="2384425" cy="4700587"/>
            </a:xfrm>
          </p:grpSpPr>
          <p:pic>
            <p:nvPicPr>
              <p:cNvPr id="29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2696" y="827584"/>
                <a:ext cx="2384425" cy="47005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" name="Picture 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6712" y="1609638"/>
                <a:ext cx="2088232" cy="3136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6" name="正方形/長方形 45"/>
            <p:cNvSpPr/>
            <p:nvPr/>
          </p:nvSpPr>
          <p:spPr>
            <a:xfrm>
              <a:off x="3335498" y="2622017"/>
              <a:ext cx="186075" cy="4836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" name="グループ化 2"/>
          <p:cNvGrpSpPr/>
          <p:nvPr/>
        </p:nvGrpSpPr>
        <p:grpSpPr>
          <a:xfrm>
            <a:off x="5470363" y="1425741"/>
            <a:ext cx="974858" cy="1921209"/>
            <a:chOff x="5470363" y="1425741"/>
            <a:chExt cx="974858" cy="1921209"/>
          </a:xfrm>
        </p:grpSpPr>
        <p:grpSp>
          <p:nvGrpSpPr>
            <p:cNvPr id="31" name="グループ化 30"/>
            <p:cNvGrpSpPr/>
            <p:nvPr/>
          </p:nvGrpSpPr>
          <p:grpSpPr>
            <a:xfrm>
              <a:off x="5470363" y="1425741"/>
              <a:ext cx="974858" cy="1921209"/>
              <a:chOff x="3212976" y="1259632"/>
              <a:chExt cx="2384425" cy="4700587"/>
            </a:xfrm>
          </p:grpSpPr>
          <p:pic>
            <p:nvPicPr>
              <p:cNvPr id="32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12976" y="1259632"/>
                <a:ext cx="2384425" cy="47005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" name="Picture 2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56992" y="2051720"/>
                <a:ext cx="2088232" cy="30741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7" name="正方形/長方形 46"/>
            <p:cNvSpPr/>
            <p:nvPr/>
          </p:nvSpPr>
          <p:spPr>
            <a:xfrm>
              <a:off x="5516543" y="1749481"/>
              <a:ext cx="186075" cy="4836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" name="グループ化 5"/>
          <p:cNvGrpSpPr/>
          <p:nvPr/>
        </p:nvGrpSpPr>
        <p:grpSpPr>
          <a:xfrm>
            <a:off x="7579047" y="2234668"/>
            <a:ext cx="950171" cy="1949849"/>
            <a:chOff x="7579047" y="2234668"/>
            <a:chExt cx="950171" cy="1949849"/>
          </a:xfrm>
        </p:grpSpPr>
        <p:grpSp>
          <p:nvGrpSpPr>
            <p:cNvPr id="34" name="グループ化 33"/>
            <p:cNvGrpSpPr/>
            <p:nvPr/>
          </p:nvGrpSpPr>
          <p:grpSpPr>
            <a:xfrm>
              <a:off x="7579047" y="2234668"/>
              <a:ext cx="950171" cy="1949849"/>
              <a:chOff x="836712" y="971600"/>
              <a:chExt cx="2384425" cy="4700587"/>
            </a:xfrm>
          </p:grpSpPr>
          <p:pic>
            <p:nvPicPr>
              <p:cNvPr id="35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6712" y="971600"/>
                <a:ext cx="2384425" cy="47005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" name="Picture 2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0728" y="1820457"/>
                <a:ext cx="2088232" cy="30741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8" name="正方形/長方形 47"/>
            <p:cNvSpPr/>
            <p:nvPr/>
          </p:nvSpPr>
          <p:spPr>
            <a:xfrm>
              <a:off x="7607858" y="2597462"/>
              <a:ext cx="186075" cy="4836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" name="上矢印 6"/>
          <p:cNvSpPr/>
          <p:nvPr/>
        </p:nvSpPr>
        <p:spPr>
          <a:xfrm rot="2864219">
            <a:off x="4650336" y="2424319"/>
            <a:ext cx="445627" cy="730730"/>
          </a:xfrm>
          <a:prstGeom prst="upArrow">
            <a:avLst/>
          </a:prstGeom>
          <a:gradFill>
            <a:gsLst>
              <a:gs pos="0">
                <a:srgbClr val="FFCC66"/>
              </a:gs>
              <a:gs pos="0">
                <a:srgbClr val="FFCC99"/>
              </a:gs>
              <a:gs pos="100000">
                <a:schemeClr val="bg1"/>
              </a:gs>
            </a:gsLst>
          </a:gradFill>
          <a:ln w="28575">
            <a:solidFill>
              <a:srgbClr val="CC33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上矢印 51"/>
          <p:cNvSpPr/>
          <p:nvPr/>
        </p:nvSpPr>
        <p:spPr>
          <a:xfrm rot="7331515">
            <a:off x="6824914" y="2435072"/>
            <a:ext cx="445627" cy="730730"/>
          </a:xfrm>
          <a:prstGeom prst="upArrow">
            <a:avLst/>
          </a:prstGeom>
          <a:gradFill>
            <a:gsLst>
              <a:gs pos="0">
                <a:srgbClr val="FFCC66"/>
              </a:gs>
              <a:gs pos="0">
                <a:srgbClr val="FFCC99"/>
              </a:gs>
              <a:gs pos="100000">
                <a:schemeClr val="bg1"/>
              </a:gs>
            </a:gsLst>
          </a:gradFill>
          <a:ln w="28575">
            <a:solidFill>
              <a:srgbClr val="CC33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上矢印 52"/>
          <p:cNvSpPr/>
          <p:nvPr/>
        </p:nvSpPr>
        <p:spPr>
          <a:xfrm rot="16200000">
            <a:off x="5581461" y="2618979"/>
            <a:ext cx="445627" cy="2424790"/>
          </a:xfrm>
          <a:prstGeom prst="upArrow">
            <a:avLst/>
          </a:prstGeom>
          <a:gradFill>
            <a:gsLst>
              <a:gs pos="0">
                <a:srgbClr val="FFCC66"/>
              </a:gs>
              <a:gs pos="0">
                <a:srgbClr val="FFCC99"/>
              </a:gs>
              <a:gs pos="100000">
                <a:schemeClr val="bg1"/>
              </a:gs>
            </a:gsLst>
          </a:gradFill>
          <a:ln w="28575">
            <a:solidFill>
              <a:srgbClr val="CC33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9" name="Picture 3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168" y="3359543"/>
            <a:ext cx="844233" cy="84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734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b="1" dirty="0">
                <a:latin typeface="Tahoma" pitchFamily="34" charset="0"/>
                <a:cs typeface="Tahoma" pitchFamily="34" charset="0"/>
              </a:rPr>
              <a:t>Quick &amp; Easy setup</a:t>
            </a:r>
            <a:endParaRPr kumimoji="1" lang="ja-JP" altLang="en-US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4C40-1FD3-B245-AE86-E18962D1310A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5" name="AutoShape 221"/>
          <p:cNvSpPr>
            <a:spLocks noChangeArrowheads="1"/>
          </p:cNvSpPr>
          <p:nvPr/>
        </p:nvSpPr>
        <p:spPr bwMode="auto">
          <a:xfrm>
            <a:off x="2308903" y="1215423"/>
            <a:ext cx="4606925" cy="3280377"/>
          </a:xfrm>
          <a:prstGeom prst="roundRect">
            <a:avLst>
              <a:gd name="adj" fmla="val 7500"/>
            </a:avLst>
          </a:prstGeom>
          <a:gradFill rotWithShape="1">
            <a:gsLst>
              <a:gs pos="0">
                <a:srgbClr val="FFFFFF"/>
              </a:gs>
              <a:gs pos="100000">
                <a:srgbClr val="CCCCFF">
                  <a:alpha val="60001"/>
                </a:srgbClr>
              </a:gs>
            </a:gsLst>
            <a:path path="shape">
              <a:fillToRect l="50000" t="50000" r="50000" b="50000"/>
            </a:path>
          </a:gradFill>
          <a:ln w="57150" algn="ctr">
            <a:solidFill>
              <a:srgbClr val="0000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sz="1600"/>
          </a:p>
        </p:txBody>
      </p:sp>
      <p:grpSp>
        <p:nvGrpSpPr>
          <p:cNvPr id="26" name="Group 82"/>
          <p:cNvGrpSpPr>
            <a:grpSpLocks noChangeAspect="1"/>
          </p:cNvGrpSpPr>
          <p:nvPr/>
        </p:nvGrpSpPr>
        <p:grpSpPr bwMode="auto">
          <a:xfrm rot="-758461">
            <a:off x="5080678" y="2339373"/>
            <a:ext cx="509588" cy="1042988"/>
            <a:chOff x="1152" y="1638"/>
            <a:chExt cx="759" cy="1551"/>
          </a:xfrm>
        </p:grpSpPr>
        <p:pic>
          <p:nvPicPr>
            <p:cNvPr id="27" name="Picture 7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1638"/>
              <a:ext cx="759" cy="15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999999"/>
                    </a:outerShdw>
                  </a:effectLst>
                </a14:hiddenEffects>
              </a:ext>
            </a:extLst>
          </p:spPr>
        </p:pic>
        <p:pic>
          <p:nvPicPr>
            <p:cNvPr id="28" name="Picture 4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6" y="1747"/>
              <a:ext cx="714" cy="1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AutoShape 82"/>
          <p:cNvSpPr>
            <a:spLocks noChangeArrowheads="1"/>
          </p:cNvSpPr>
          <p:nvPr/>
        </p:nvSpPr>
        <p:spPr bwMode="auto">
          <a:xfrm>
            <a:off x="146728" y="1215423"/>
            <a:ext cx="1755775" cy="3280377"/>
          </a:xfrm>
          <a:prstGeom prst="roundRect">
            <a:avLst>
              <a:gd name="adj" fmla="val 7500"/>
            </a:avLst>
          </a:prstGeom>
          <a:gradFill rotWithShape="1">
            <a:gsLst>
              <a:gs pos="0">
                <a:srgbClr val="FFFFFF"/>
              </a:gs>
              <a:gs pos="100000">
                <a:srgbClr val="CCCCFF">
                  <a:alpha val="60001"/>
                </a:srgbClr>
              </a:gs>
            </a:gsLst>
            <a:path path="shape">
              <a:fillToRect l="50000" t="50000" r="50000" b="50000"/>
            </a:path>
          </a:gradFill>
          <a:ln w="57150" algn="ctr">
            <a:solidFill>
              <a:srgbClr val="0000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sz="1600"/>
          </a:p>
        </p:txBody>
      </p:sp>
      <p:pic>
        <p:nvPicPr>
          <p:cNvPr id="30" name="Picture 6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48111">
            <a:off x="278491" y="3148998"/>
            <a:ext cx="703262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ectangle 75"/>
          <p:cNvSpPr>
            <a:spLocks noChangeArrowheads="1"/>
          </p:cNvSpPr>
          <p:nvPr/>
        </p:nvSpPr>
        <p:spPr bwMode="auto">
          <a:xfrm>
            <a:off x="5102903" y="1555148"/>
            <a:ext cx="1314450" cy="661988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200">
              <a:effectLst/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32" name="AutoShape 223"/>
          <p:cNvSpPr>
            <a:spLocks noChangeArrowheads="1"/>
          </p:cNvSpPr>
          <p:nvPr/>
        </p:nvSpPr>
        <p:spPr bwMode="auto">
          <a:xfrm>
            <a:off x="7266666" y="1215423"/>
            <a:ext cx="1755775" cy="3280377"/>
          </a:xfrm>
          <a:prstGeom prst="roundRect">
            <a:avLst>
              <a:gd name="adj" fmla="val 7500"/>
            </a:avLst>
          </a:prstGeom>
          <a:gradFill rotWithShape="1">
            <a:gsLst>
              <a:gs pos="0">
                <a:srgbClr val="FFFFFF"/>
              </a:gs>
              <a:gs pos="100000">
                <a:srgbClr val="CCCCFF">
                  <a:alpha val="60001"/>
                </a:srgbClr>
              </a:gs>
            </a:gsLst>
            <a:path path="shape">
              <a:fillToRect l="50000" t="50000" r="50000" b="50000"/>
            </a:path>
          </a:gradFill>
          <a:ln w="57150" algn="ctr">
            <a:solidFill>
              <a:srgbClr val="0000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sz="1600"/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400049" y="767342"/>
            <a:ext cx="6096605" cy="398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2000" dirty="0">
                <a:effectLst/>
                <a:latin typeface="Tahoma" pitchFamily="34" charset="0"/>
                <a:ea typeface="HGPｺﾞｼｯｸE" pitchFamily="50" charset="-128"/>
              </a:rPr>
              <a:t>Quick and Easy setup with Panasonic recorders. </a:t>
            </a:r>
            <a:r>
              <a:rPr lang="en-US" altLang="ja-JP" sz="2000" baseline="30000" dirty="0">
                <a:effectLst/>
                <a:latin typeface="Tahoma" pitchFamily="34" charset="0"/>
                <a:ea typeface="HGPｺﾞｼｯｸE" pitchFamily="50" charset="-128"/>
              </a:rPr>
              <a:t>(*)</a:t>
            </a:r>
            <a:endParaRPr lang="ja-JP" altLang="en-US" sz="2000" baseline="30000" dirty="0">
              <a:effectLst/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34" name="Text Box 15"/>
          <p:cNvSpPr txBox="1">
            <a:spLocks noChangeArrowheads="1"/>
          </p:cNvSpPr>
          <p:nvPr/>
        </p:nvSpPr>
        <p:spPr bwMode="auto">
          <a:xfrm>
            <a:off x="7373028" y="1261778"/>
            <a:ext cx="1383712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ja-JP" sz="1400" b="1">
                <a:effectLst/>
                <a:latin typeface="Tahoma" pitchFamily="34" charset="0"/>
                <a:ea typeface="HGPｺﾞｼｯｸE" pitchFamily="50" charset="-128"/>
              </a:rPr>
              <a:t>3. Start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ja-JP" sz="1400" b="1">
                <a:effectLst/>
                <a:latin typeface="Tahoma" pitchFamily="34" charset="0"/>
                <a:ea typeface="HGPｺﾞｼｯｸE" pitchFamily="50" charset="-128"/>
              </a:rPr>
              <a:t>    Monitoring</a:t>
            </a:r>
          </a:p>
        </p:txBody>
      </p:sp>
      <p:sp>
        <p:nvSpPr>
          <p:cNvPr id="35" name="Text Box 16"/>
          <p:cNvSpPr txBox="1">
            <a:spLocks noChangeArrowheads="1"/>
          </p:cNvSpPr>
          <p:nvPr/>
        </p:nvSpPr>
        <p:spPr bwMode="auto">
          <a:xfrm>
            <a:off x="168953" y="1269716"/>
            <a:ext cx="1410964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ja-JP" sz="1400" b="1">
                <a:effectLst/>
                <a:latin typeface="Tahoma" pitchFamily="34" charset="0"/>
                <a:ea typeface="HGPｺﾞｼｯｸE" pitchFamily="50" charset="-128"/>
              </a:rPr>
              <a:t>1. Get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ja-JP" sz="1400" b="1">
                <a:effectLst/>
                <a:latin typeface="Tahoma" pitchFamily="34" charset="0"/>
                <a:ea typeface="HGPｺﾞｼｯｸE" pitchFamily="50" charset="-128"/>
              </a:rPr>
              <a:t>    Application</a:t>
            </a:r>
          </a:p>
        </p:txBody>
      </p:sp>
      <p:sp>
        <p:nvSpPr>
          <p:cNvPr id="36" name="AutoShape 25"/>
          <p:cNvSpPr>
            <a:spLocks noChangeArrowheads="1"/>
          </p:cNvSpPr>
          <p:nvPr/>
        </p:nvSpPr>
        <p:spPr bwMode="auto">
          <a:xfrm rot="5400000">
            <a:off x="1697577" y="2532254"/>
            <a:ext cx="855940" cy="153988"/>
          </a:xfrm>
          <a:prstGeom prst="triangle">
            <a:avLst>
              <a:gd name="adj" fmla="val 50000"/>
            </a:avLst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anchor="ctr">
            <a:spAutoFit/>
          </a:bodyPr>
          <a:lstStyle/>
          <a:p>
            <a:pPr>
              <a:defRPr/>
            </a:pPr>
            <a:endParaRPr lang="ja-JP" altLang="en-US" sz="1600"/>
          </a:p>
        </p:txBody>
      </p:sp>
      <p:pic>
        <p:nvPicPr>
          <p:cNvPr id="37" name="Picture 5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53" y="2369536"/>
            <a:ext cx="8890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2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41" y="3363311"/>
            <a:ext cx="644525" cy="64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91" y="2131411"/>
            <a:ext cx="987425" cy="255587"/>
          </a:xfrm>
          <a:prstGeom prst="rect">
            <a:avLst/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1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91" y="1785336"/>
            <a:ext cx="960437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4" descr="MC900439805[1]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78" y="2696561"/>
            <a:ext cx="854075" cy="109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Text Box 85"/>
          <p:cNvSpPr txBox="1">
            <a:spLocks noChangeArrowheads="1"/>
          </p:cNvSpPr>
          <p:nvPr/>
        </p:nvSpPr>
        <p:spPr bwMode="auto">
          <a:xfrm>
            <a:off x="2508928" y="1258603"/>
            <a:ext cx="177163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400" b="1">
                <a:effectLst/>
                <a:latin typeface="Tahoma" pitchFamily="34" charset="0"/>
                <a:ea typeface="HGPｺﾞｼｯｸE" pitchFamily="50" charset="-128"/>
              </a:rPr>
              <a:t>2. Set Application</a:t>
            </a:r>
          </a:p>
        </p:txBody>
      </p:sp>
      <p:sp>
        <p:nvSpPr>
          <p:cNvPr id="44" name="Text Box 102"/>
          <p:cNvSpPr txBox="1">
            <a:spLocks noChangeArrowheads="1"/>
          </p:cNvSpPr>
          <p:nvPr/>
        </p:nvSpPr>
        <p:spPr bwMode="auto">
          <a:xfrm>
            <a:off x="2412091" y="3466498"/>
            <a:ext cx="2335212" cy="969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ja-JP" sz="1200">
                <a:effectLst/>
                <a:latin typeface="Tahoma" pitchFamily="34" charset="0"/>
                <a:ea typeface="HGPｺﾞｼｯｸE" pitchFamily="50" charset="-128"/>
              </a:rPr>
              <a:t>Enter recorder information.</a:t>
            </a:r>
          </a:p>
          <a:p>
            <a:pPr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ja-JP" sz="1200">
                <a:effectLst/>
                <a:latin typeface="Tahoma" pitchFamily="34" charset="0"/>
                <a:ea typeface="HGPｺﾞｼｯｸE" pitchFamily="50" charset="-128"/>
              </a:rPr>
              <a:t> -Recorder’s address  </a:t>
            </a:r>
          </a:p>
          <a:p>
            <a:pPr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ja-JP" sz="1200">
                <a:effectLst/>
                <a:latin typeface="Tahoma" pitchFamily="34" charset="0"/>
                <a:ea typeface="HGPｺﾞｼｯｸE" pitchFamily="50" charset="-128"/>
              </a:rPr>
              <a:t> -Name and Password</a:t>
            </a:r>
          </a:p>
          <a:p>
            <a:pPr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ja-JP" sz="1200">
                <a:effectLst/>
                <a:latin typeface="Tahoma" pitchFamily="34" charset="0"/>
                <a:ea typeface="HGPｺﾞｼｯｸE" pitchFamily="50" charset="-128"/>
              </a:rPr>
              <a:t> -Image quality</a:t>
            </a:r>
          </a:p>
          <a:p>
            <a:pPr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ja-JP" sz="1200">
                <a:effectLst/>
                <a:latin typeface="Tahoma" pitchFamily="34" charset="0"/>
                <a:ea typeface="HGPｺﾞｼｯｸE" pitchFamily="50" charset="-128"/>
              </a:rPr>
              <a:t>  (frame rate, resolution)</a:t>
            </a:r>
          </a:p>
        </p:txBody>
      </p:sp>
      <p:sp>
        <p:nvSpPr>
          <p:cNvPr id="45" name="Text Box 105"/>
          <p:cNvSpPr txBox="1">
            <a:spLocks noChangeArrowheads="1"/>
          </p:cNvSpPr>
          <p:nvPr/>
        </p:nvSpPr>
        <p:spPr bwMode="auto">
          <a:xfrm>
            <a:off x="4852078" y="3507773"/>
            <a:ext cx="1933575" cy="618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ja-JP" sz="1200">
                <a:effectLst/>
                <a:latin typeface="Tahoma" pitchFamily="34" charset="0"/>
                <a:ea typeface="HGPｺﾞｼｯｸE" pitchFamily="50" charset="-128"/>
              </a:rPr>
              <a:t>Camera information is downloaded from recorder automatically.</a:t>
            </a:r>
          </a:p>
        </p:txBody>
      </p:sp>
      <p:sp>
        <p:nvSpPr>
          <p:cNvPr id="46" name="AutoShape 110"/>
          <p:cNvSpPr>
            <a:spLocks noChangeArrowheads="1"/>
          </p:cNvSpPr>
          <p:nvPr/>
        </p:nvSpPr>
        <p:spPr bwMode="auto">
          <a:xfrm rot="5400000">
            <a:off x="4242340" y="2552892"/>
            <a:ext cx="855940" cy="153987"/>
          </a:xfrm>
          <a:prstGeom prst="triangle">
            <a:avLst>
              <a:gd name="adj" fmla="val 50000"/>
            </a:avLst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anchor="ctr">
            <a:spAutoFit/>
          </a:bodyPr>
          <a:lstStyle/>
          <a:p>
            <a:pPr>
              <a:defRPr/>
            </a:pPr>
            <a:endParaRPr lang="ja-JP" altLang="en-US" sz="1600"/>
          </a:p>
        </p:txBody>
      </p:sp>
      <p:grpSp>
        <p:nvGrpSpPr>
          <p:cNvPr id="47" name="Group 190"/>
          <p:cNvGrpSpPr>
            <a:grpSpLocks noChangeAspect="1"/>
          </p:cNvGrpSpPr>
          <p:nvPr/>
        </p:nvGrpSpPr>
        <p:grpSpPr bwMode="auto">
          <a:xfrm>
            <a:off x="5261653" y="1653573"/>
            <a:ext cx="1041400" cy="504825"/>
            <a:chOff x="6186" y="3013"/>
            <a:chExt cx="893" cy="433"/>
          </a:xfrm>
        </p:grpSpPr>
        <p:pic>
          <p:nvPicPr>
            <p:cNvPr id="48" name="Picture 8"/>
            <p:cNvPicPr preferRelativeResize="0"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6" y="3250"/>
              <a:ext cx="137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5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1" y="3250"/>
              <a:ext cx="245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0" name="Picture 6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8" y="3250"/>
              <a:ext cx="17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7" descr="DG-SC385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6" y="3250"/>
              <a:ext cx="190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Line 184"/>
            <p:cNvSpPr>
              <a:spLocks noChangeAspect="1" noChangeShapeType="1"/>
            </p:cNvSpPr>
            <p:nvPr/>
          </p:nvSpPr>
          <p:spPr bwMode="auto">
            <a:xfrm>
              <a:off x="6249" y="3112"/>
              <a:ext cx="0" cy="136"/>
            </a:xfrm>
            <a:prstGeom prst="line">
              <a:avLst/>
            </a:prstGeom>
            <a:noFill/>
            <a:ln w="28575">
              <a:solidFill>
                <a:srgbClr val="5F5F5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endParaRPr lang="ja-JP" altLang="en-US" sz="1600"/>
            </a:p>
          </p:txBody>
        </p:sp>
        <p:sp>
          <p:nvSpPr>
            <p:cNvPr id="53" name="Line 185"/>
            <p:cNvSpPr>
              <a:spLocks noChangeAspect="1" noChangeShapeType="1"/>
            </p:cNvSpPr>
            <p:nvPr/>
          </p:nvSpPr>
          <p:spPr bwMode="auto">
            <a:xfrm>
              <a:off x="6481" y="3112"/>
              <a:ext cx="0" cy="136"/>
            </a:xfrm>
            <a:prstGeom prst="line">
              <a:avLst/>
            </a:prstGeom>
            <a:noFill/>
            <a:ln w="28575">
              <a:solidFill>
                <a:srgbClr val="5F5F5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endParaRPr lang="ja-JP" altLang="en-US" sz="1600"/>
            </a:p>
          </p:txBody>
        </p:sp>
        <p:sp>
          <p:nvSpPr>
            <p:cNvPr id="54" name="Line 186"/>
            <p:cNvSpPr>
              <a:spLocks noChangeAspect="1" noChangeShapeType="1"/>
            </p:cNvSpPr>
            <p:nvPr/>
          </p:nvSpPr>
          <p:spPr bwMode="auto">
            <a:xfrm>
              <a:off x="6741" y="3116"/>
              <a:ext cx="0" cy="139"/>
            </a:xfrm>
            <a:prstGeom prst="line">
              <a:avLst/>
            </a:prstGeom>
            <a:noFill/>
            <a:ln w="28575">
              <a:solidFill>
                <a:srgbClr val="5F5F5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endParaRPr lang="ja-JP" altLang="en-US" sz="1600"/>
            </a:p>
          </p:txBody>
        </p:sp>
        <p:sp>
          <p:nvSpPr>
            <p:cNvPr id="55" name="Line 187"/>
            <p:cNvSpPr>
              <a:spLocks noChangeAspect="1" noChangeShapeType="1"/>
            </p:cNvSpPr>
            <p:nvPr/>
          </p:nvSpPr>
          <p:spPr bwMode="auto">
            <a:xfrm>
              <a:off x="6991" y="3116"/>
              <a:ext cx="0" cy="139"/>
            </a:xfrm>
            <a:prstGeom prst="line">
              <a:avLst/>
            </a:prstGeom>
            <a:noFill/>
            <a:ln w="28575">
              <a:solidFill>
                <a:srgbClr val="5F5F5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endParaRPr lang="ja-JP" altLang="en-US" sz="1600"/>
            </a:p>
          </p:txBody>
        </p:sp>
        <p:sp>
          <p:nvSpPr>
            <p:cNvPr id="56" name="Line 188"/>
            <p:cNvSpPr>
              <a:spLocks noChangeAspect="1" noChangeShapeType="1"/>
            </p:cNvSpPr>
            <p:nvPr/>
          </p:nvSpPr>
          <p:spPr bwMode="auto">
            <a:xfrm>
              <a:off x="6245" y="3116"/>
              <a:ext cx="746" cy="0"/>
            </a:xfrm>
            <a:prstGeom prst="line">
              <a:avLst/>
            </a:prstGeom>
            <a:noFill/>
            <a:ln w="28575">
              <a:solidFill>
                <a:srgbClr val="5F5F5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endParaRPr lang="ja-JP" altLang="en-US" sz="1600"/>
            </a:p>
          </p:txBody>
        </p:sp>
        <p:sp>
          <p:nvSpPr>
            <p:cNvPr id="57" name="Line 189"/>
            <p:cNvSpPr>
              <a:spLocks noChangeAspect="1" noChangeShapeType="1"/>
            </p:cNvSpPr>
            <p:nvPr/>
          </p:nvSpPr>
          <p:spPr bwMode="auto">
            <a:xfrm>
              <a:off x="6585" y="3013"/>
              <a:ext cx="3" cy="103"/>
            </a:xfrm>
            <a:prstGeom prst="line">
              <a:avLst/>
            </a:prstGeom>
            <a:noFill/>
            <a:ln w="28575">
              <a:solidFill>
                <a:srgbClr val="5F5F5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endParaRPr lang="ja-JP" altLang="en-US" sz="1600"/>
            </a:p>
          </p:txBody>
        </p:sp>
      </p:grpSp>
      <p:pic>
        <p:nvPicPr>
          <p:cNvPr id="58" name="Picture 87"/>
          <p:cNvPicPr preferRelativeResize="0"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803" y="1315436"/>
            <a:ext cx="10826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226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18914">
            <a:off x="7909603" y="2933098"/>
            <a:ext cx="260350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" name="Group 243"/>
          <p:cNvGrpSpPr>
            <a:grpSpLocks noChangeAspect="1"/>
          </p:cNvGrpSpPr>
          <p:nvPr/>
        </p:nvGrpSpPr>
        <p:grpSpPr bwMode="auto">
          <a:xfrm>
            <a:off x="7414303" y="3156936"/>
            <a:ext cx="1216025" cy="1236662"/>
            <a:chOff x="5887" y="2957"/>
            <a:chExt cx="949" cy="965"/>
          </a:xfrm>
        </p:grpSpPr>
        <p:pic>
          <p:nvPicPr>
            <p:cNvPr id="61" name="Picture 224"/>
            <p:cNvPicPr>
              <a:picLocks noChangeAspect="1" noChangeArrowheads="1"/>
            </p:cNvPicPr>
            <p:nvPr/>
          </p:nvPicPr>
          <p:blipFill>
            <a:blip r:embed="rId1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58" y="2957"/>
              <a:ext cx="44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Picture 227"/>
            <p:cNvPicPr>
              <a:picLocks noChangeAspect="1" noChangeArrowheads="1"/>
            </p:cNvPicPr>
            <p:nvPr/>
          </p:nvPicPr>
          <p:blipFill>
            <a:blip r:embed="rId1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5" y="3355"/>
              <a:ext cx="629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Line 232"/>
            <p:cNvSpPr>
              <a:spLocks noChangeAspect="1" noChangeShapeType="1"/>
            </p:cNvSpPr>
            <p:nvPr/>
          </p:nvSpPr>
          <p:spPr bwMode="auto">
            <a:xfrm>
              <a:off x="5949" y="3619"/>
              <a:ext cx="0" cy="135"/>
            </a:xfrm>
            <a:prstGeom prst="line">
              <a:avLst/>
            </a:prstGeom>
            <a:noFill/>
            <a:ln w="28575">
              <a:solidFill>
                <a:srgbClr val="5F5F5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endParaRPr lang="ja-JP" altLang="en-US" sz="1600"/>
            </a:p>
          </p:txBody>
        </p:sp>
        <p:sp>
          <p:nvSpPr>
            <p:cNvPr id="64" name="Line 233"/>
            <p:cNvSpPr>
              <a:spLocks noChangeAspect="1" noChangeShapeType="1"/>
            </p:cNvSpPr>
            <p:nvPr/>
          </p:nvSpPr>
          <p:spPr bwMode="auto">
            <a:xfrm>
              <a:off x="6191" y="3619"/>
              <a:ext cx="0" cy="135"/>
            </a:xfrm>
            <a:prstGeom prst="line">
              <a:avLst/>
            </a:prstGeom>
            <a:noFill/>
            <a:ln w="28575">
              <a:solidFill>
                <a:srgbClr val="5F5F5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endParaRPr lang="ja-JP" altLang="en-US" sz="1600"/>
            </a:p>
          </p:txBody>
        </p:sp>
        <p:sp>
          <p:nvSpPr>
            <p:cNvPr id="65" name="Line 234"/>
            <p:cNvSpPr>
              <a:spLocks noChangeAspect="1" noChangeShapeType="1"/>
            </p:cNvSpPr>
            <p:nvPr/>
          </p:nvSpPr>
          <p:spPr bwMode="auto">
            <a:xfrm>
              <a:off x="6472" y="3621"/>
              <a:ext cx="0" cy="138"/>
            </a:xfrm>
            <a:prstGeom prst="line">
              <a:avLst/>
            </a:prstGeom>
            <a:noFill/>
            <a:ln w="28575">
              <a:solidFill>
                <a:srgbClr val="5F5F5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endParaRPr lang="ja-JP" altLang="en-US" sz="1600"/>
            </a:p>
          </p:txBody>
        </p:sp>
        <p:sp>
          <p:nvSpPr>
            <p:cNvPr id="66" name="Line 235"/>
            <p:cNvSpPr>
              <a:spLocks noChangeAspect="1" noChangeShapeType="1"/>
            </p:cNvSpPr>
            <p:nvPr/>
          </p:nvSpPr>
          <p:spPr bwMode="auto">
            <a:xfrm>
              <a:off x="6748" y="3621"/>
              <a:ext cx="0" cy="138"/>
            </a:xfrm>
            <a:prstGeom prst="line">
              <a:avLst/>
            </a:prstGeom>
            <a:noFill/>
            <a:ln w="28575">
              <a:solidFill>
                <a:srgbClr val="5F5F5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endParaRPr lang="ja-JP" altLang="en-US" sz="1600"/>
            </a:p>
          </p:txBody>
        </p:sp>
        <p:sp>
          <p:nvSpPr>
            <p:cNvPr id="67" name="Line 236"/>
            <p:cNvSpPr>
              <a:spLocks noChangeAspect="1" noChangeShapeType="1"/>
            </p:cNvSpPr>
            <p:nvPr/>
          </p:nvSpPr>
          <p:spPr bwMode="auto">
            <a:xfrm>
              <a:off x="5951" y="3621"/>
              <a:ext cx="783" cy="0"/>
            </a:xfrm>
            <a:prstGeom prst="line">
              <a:avLst/>
            </a:prstGeom>
            <a:noFill/>
            <a:ln w="28575">
              <a:solidFill>
                <a:srgbClr val="5F5F5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endParaRPr lang="ja-JP" altLang="en-US" sz="1600"/>
            </a:p>
          </p:txBody>
        </p:sp>
        <p:sp>
          <p:nvSpPr>
            <p:cNvPr id="68" name="Line 237"/>
            <p:cNvSpPr>
              <a:spLocks noChangeAspect="1" noChangeShapeType="1"/>
            </p:cNvSpPr>
            <p:nvPr/>
          </p:nvSpPr>
          <p:spPr bwMode="auto">
            <a:xfrm>
              <a:off x="6293" y="3517"/>
              <a:ext cx="1" cy="104"/>
            </a:xfrm>
            <a:prstGeom prst="line">
              <a:avLst/>
            </a:prstGeom>
            <a:noFill/>
            <a:ln w="28575">
              <a:solidFill>
                <a:srgbClr val="5F5F5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endParaRPr lang="ja-JP" altLang="en-US" sz="1600"/>
            </a:p>
          </p:txBody>
        </p:sp>
        <p:sp>
          <p:nvSpPr>
            <p:cNvPr id="69" name="Line 238"/>
            <p:cNvSpPr>
              <a:spLocks noChangeAspect="1" noChangeShapeType="1"/>
            </p:cNvSpPr>
            <p:nvPr/>
          </p:nvSpPr>
          <p:spPr bwMode="auto">
            <a:xfrm>
              <a:off x="6328" y="3206"/>
              <a:ext cx="1" cy="166"/>
            </a:xfrm>
            <a:prstGeom prst="line">
              <a:avLst/>
            </a:prstGeom>
            <a:noFill/>
            <a:ln w="28575">
              <a:solidFill>
                <a:srgbClr val="5F5F5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endParaRPr lang="ja-JP" altLang="en-US" sz="1600"/>
            </a:p>
          </p:txBody>
        </p:sp>
        <p:pic>
          <p:nvPicPr>
            <p:cNvPr id="70" name="Picture 36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" y="3139"/>
              <a:ext cx="235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" name="Picture 8"/>
            <p:cNvPicPr preferRelativeResize="0">
              <a:picLocks noChangeAspect="1" noChangeArrowheads="1"/>
            </p:cNvPicPr>
            <p:nvPr/>
          </p:nvPicPr>
          <p:blipFill>
            <a:blip r:embed="rId20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7" y="3726"/>
              <a:ext cx="137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" name="Picture 5"/>
            <p:cNvPicPr>
              <a:picLocks noChangeAspect="1" noChangeArrowheads="1"/>
            </p:cNvPicPr>
            <p:nvPr/>
          </p:nvPicPr>
          <p:blipFill>
            <a:blip r:embed="rId2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0" y="3726"/>
              <a:ext cx="245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3" name="Picture 6"/>
            <p:cNvPicPr>
              <a:picLocks noChangeAspect="1" noChangeArrowheads="1"/>
            </p:cNvPicPr>
            <p:nvPr/>
          </p:nvPicPr>
          <p:blipFill>
            <a:blip r:embed="rId2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5" y="3726"/>
              <a:ext cx="17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4" name="Picture 7" descr="DG-SC385"/>
            <p:cNvPicPr>
              <a:picLocks noChangeAspect="1" noChangeArrowheads="1"/>
            </p:cNvPicPr>
            <p:nvPr/>
          </p:nvPicPr>
          <p:blipFill>
            <a:blip r:embed="rId2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4" y="3726"/>
              <a:ext cx="190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5" name="AutoShape 247"/>
          <p:cNvSpPr>
            <a:spLocks noChangeArrowheads="1"/>
          </p:cNvSpPr>
          <p:nvPr/>
        </p:nvSpPr>
        <p:spPr bwMode="auto">
          <a:xfrm rot="5400000">
            <a:off x="6656927" y="2508442"/>
            <a:ext cx="855940" cy="153988"/>
          </a:xfrm>
          <a:prstGeom prst="triangle">
            <a:avLst>
              <a:gd name="adj" fmla="val 50000"/>
            </a:avLst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anchor="ctr">
            <a:spAutoFit/>
          </a:bodyPr>
          <a:lstStyle/>
          <a:p>
            <a:pPr>
              <a:defRPr/>
            </a:pPr>
            <a:endParaRPr lang="ja-JP" altLang="en-US" sz="1600"/>
          </a:p>
        </p:txBody>
      </p:sp>
      <p:pic>
        <p:nvPicPr>
          <p:cNvPr id="76" name="Picture 251"/>
          <p:cNvPicPr>
            <a:picLocks noChangeAspect="1" noChangeArrowheads="1"/>
          </p:cNvPicPr>
          <p:nvPr/>
        </p:nvPicPr>
        <p:blipFill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4403" y="2217136"/>
            <a:ext cx="414338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107" descr="MC900439805[1]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803" y="1642461"/>
            <a:ext cx="863600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" name="Text Box 73"/>
          <p:cNvSpPr txBox="1">
            <a:spLocks noChangeArrowheads="1"/>
          </p:cNvSpPr>
          <p:nvPr/>
        </p:nvSpPr>
        <p:spPr bwMode="auto">
          <a:xfrm>
            <a:off x="130853" y="4485584"/>
            <a:ext cx="2239716" cy="26161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100" dirty="0">
                <a:effectLst/>
                <a:latin typeface="Tahoma" pitchFamily="34" charset="0"/>
                <a:ea typeface="HGPｺﾞｼｯｸE" pitchFamily="50" charset="-128"/>
              </a:rPr>
              <a:t>(*) Camera direct access setting.</a:t>
            </a:r>
          </a:p>
        </p:txBody>
      </p:sp>
      <p:grpSp>
        <p:nvGrpSpPr>
          <p:cNvPr id="79" name="Group 90"/>
          <p:cNvGrpSpPr>
            <a:grpSpLocks/>
          </p:cNvGrpSpPr>
          <p:nvPr/>
        </p:nvGrpSpPr>
        <p:grpSpPr bwMode="auto">
          <a:xfrm rot="-1213323">
            <a:off x="8025458" y="1766410"/>
            <a:ext cx="486661" cy="1016046"/>
            <a:chOff x="2723" y="1761"/>
            <a:chExt cx="759" cy="1551"/>
          </a:xfrm>
        </p:grpSpPr>
        <p:pic>
          <p:nvPicPr>
            <p:cNvPr id="80" name="Picture 91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3" y="1761"/>
              <a:ext cx="759" cy="15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999999"/>
                    </a:outerShdw>
                  </a:effectLst>
                </a14:hiddenEffects>
              </a:ext>
            </a:extLst>
          </p:spPr>
        </p:pic>
        <p:pic>
          <p:nvPicPr>
            <p:cNvPr id="81" name="Picture 92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9" y="1856"/>
              <a:ext cx="704" cy="1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" name="グループ化 1"/>
          <p:cNvGrpSpPr>
            <a:grpSpLocks noChangeAspect="1"/>
          </p:cNvGrpSpPr>
          <p:nvPr/>
        </p:nvGrpSpPr>
        <p:grpSpPr bwMode="auto">
          <a:xfrm>
            <a:off x="3166153" y="1907573"/>
            <a:ext cx="628650" cy="1287463"/>
            <a:chOff x="3162300" y="3287713"/>
            <a:chExt cx="598488" cy="1225550"/>
          </a:xfrm>
        </p:grpSpPr>
        <p:pic>
          <p:nvPicPr>
            <p:cNvPr id="83" name="Picture 94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764441">
              <a:off x="3162300" y="3287713"/>
              <a:ext cx="598488" cy="1225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999999"/>
                    </a:outerShdw>
                  </a:effectLst>
                </a14:hiddenEffects>
              </a:ext>
            </a:extLst>
          </p:spPr>
        </p:pic>
        <p:pic>
          <p:nvPicPr>
            <p:cNvPr id="84" name="Picture 155" descr="レコーダー登録ENG修正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765396">
              <a:off x="3192463" y="3376613"/>
              <a:ext cx="528637" cy="939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4913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b="1" dirty="0">
                <a:latin typeface="Tahoma" pitchFamily="34" charset="0"/>
                <a:cs typeface="Tahoma" pitchFamily="34" charset="0"/>
              </a:rPr>
              <a:t>What should I prepare?</a:t>
            </a:r>
            <a:endParaRPr kumimoji="1" lang="ja-JP" altLang="en-US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4C40-1FD3-B245-AE86-E18962D1310A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5" name="Text Box 37"/>
          <p:cNvSpPr txBox="1">
            <a:spLocks noChangeArrowheads="1"/>
          </p:cNvSpPr>
          <p:nvPr/>
        </p:nvSpPr>
        <p:spPr bwMode="auto">
          <a:xfrm>
            <a:off x="614363" y="819785"/>
            <a:ext cx="7341305" cy="369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1800" b="1" dirty="0">
                <a:effectLst/>
                <a:latin typeface="Tahoma" pitchFamily="34" charset="0"/>
                <a:ea typeface="HGPｺﾞｼｯｸE" pitchFamily="50" charset="-128"/>
              </a:rPr>
              <a:t>Smartphone/Tablet</a:t>
            </a: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 iPhone or Android.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</a:t>
            </a:r>
            <a:r>
              <a:rPr lang="en-US" altLang="ja-JP" sz="1800" dirty="0" smtClean="0">
                <a:effectLst/>
                <a:latin typeface="Tahoma" pitchFamily="34" charset="0"/>
                <a:ea typeface="HGPｺﾞｼｯｸE" pitchFamily="50" charset="-128"/>
              </a:rPr>
              <a:t> </a:t>
            </a:r>
            <a:endParaRPr lang="en-US" altLang="ja-JP" sz="1800" dirty="0">
              <a:effectLst/>
              <a:latin typeface="Tahoma" pitchFamily="34" charset="0"/>
              <a:ea typeface="HGPｺﾞｼｯｸE" pitchFamily="50" charset="-128"/>
            </a:endParaRP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1800" b="1" dirty="0">
                <a:effectLst/>
                <a:latin typeface="Tahoma" pitchFamily="34" charset="0"/>
                <a:ea typeface="HGPｺﾞｼｯｸE" pitchFamily="50" charset="-128"/>
              </a:rPr>
              <a:t>Application</a:t>
            </a: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 Panasonic Security Viewer  ($Free)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                      Available on App store and Google Play.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</a:t>
            </a:r>
            <a:r>
              <a:rPr lang="en-US" altLang="ja-JP" sz="1800" dirty="0" smtClean="0">
                <a:effectLst/>
                <a:latin typeface="Tahoma" pitchFamily="34" charset="0"/>
                <a:ea typeface="HGPｺﾞｼｯｸE" pitchFamily="50" charset="-128"/>
              </a:rPr>
              <a:t> </a:t>
            </a:r>
            <a:endParaRPr lang="en-US" altLang="ja-JP" sz="1800" dirty="0">
              <a:effectLst/>
              <a:latin typeface="Tahoma" pitchFamily="34" charset="0"/>
              <a:ea typeface="HGPｺﾞｼｯｸE" pitchFamily="50" charset="-128"/>
            </a:endParaRP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1800" b="1" dirty="0">
                <a:effectLst/>
                <a:latin typeface="Tahoma" pitchFamily="34" charset="0"/>
                <a:ea typeface="HGPｺﾞｼｯｸE" pitchFamily="50" charset="-128"/>
              </a:rPr>
              <a:t>Internet connection  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  	-3G/4G or Wi-Fi network connection.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  	-Fixed global IP address or Dynamic DNS (e.g. Viewnetcam.com) 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          </a:t>
            </a:r>
            <a:r>
              <a:rPr lang="ja-JP" altLang="en-US" sz="1800" dirty="0">
                <a:effectLst/>
                <a:latin typeface="Tahoma" pitchFamily="34" charset="0"/>
                <a:ea typeface="HGPｺﾞｼｯｸE" pitchFamily="50" charset="-128"/>
              </a:rPr>
              <a:t>　　</a:t>
            </a: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(to access the cameras and recorders from Internet.) 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 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1800" b="1" dirty="0">
                <a:effectLst/>
                <a:latin typeface="Tahoma" pitchFamily="34" charset="0"/>
                <a:ea typeface="HGPｺﾞｼｯｸE" pitchFamily="50" charset="-128"/>
              </a:rPr>
              <a:t>Panasonic Network cameras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altLang="ja-JP" sz="1800" dirty="0">
                <a:effectLst/>
                <a:latin typeface="Tahoma" pitchFamily="34" charset="0"/>
                <a:ea typeface="HGPｺﾞｼｯｸE" pitchFamily="50" charset="-128"/>
              </a:rPr>
              <a:t> 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ja-JP" sz="1800" b="1" dirty="0">
                <a:effectLst/>
                <a:latin typeface="Tahoma" pitchFamily="34" charset="0"/>
                <a:ea typeface="HGPｺﾞｼｯｸE" pitchFamily="50" charset="-128"/>
              </a:rPr>
              <a:t>Panasonic Network/Digital Video Recorders</a:t>
            </a:r>
            <a:endParaRPr lang="en-US" altLang="ja-JP" sz="1800" dirty="0">
              <a:effectLst/>
              <a:latin typeface="Tahoma" pitchFamily="34" charset="0"/>
              <a:ea typeface="HGPｺﾞｼｯｸE" pitchFamily="50" charset="-128"/>
            </a:endParaRPr>
          </a:p>
        </p:txBody>
      </p:sp>
      <p:pic>
        <p:nvPicPr>
          <p:cNvPr id="86" name="Picture 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425" y="1076960"/>
            <a:ext cx="1096963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054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Version history</a:t>
            </a:r>
            <a:endParaRPr kumimoji="1" lang="ja-JP" altLang="en-US" sz="32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4C40-1FD3-B245-AE86-E18962D1310A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Text Box 52"/>
          <p:cNvSpPr txBox="1">
            <a:spLocks noChangeArrowheads="1"/>
          </p:cNvSpPr>
          <p:nvPr/>
        </p:nvSpPr>
        <p:spPr bwMode="auto">
          <a:xfrm>
            <a:off x="949324" y="784225"/>
            <a:ext cx="7089775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ja-JP" sz="1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Panasonic Security Viewer (iPhone/Android)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en-US" altLang="ja-JP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ja-JP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Version </a:t>
            </a:r>
            <a:r>
              <a:rPr lang="en-US" altLang="ja-JP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2.2 </a:t>
            </a:r>
            <a:r>
              <a:rPr lang="en-US" altLang="ja-JP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altLang="ja-JP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Supported the playback of edge recording video </a:t>
            </a:r>
            <a:endParaRPr lang="en-US" altLang="ja-JP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ja-JP" altLang="en-US" sz="1400" dirty="0">
                <a:latin typeface="Tahoma" panose="020B0604030504040204" pitchFamily="34" charset="0"/>
                <a:ea typeface="HGPｺﾞｼｯｸE" pitchFamily="50" charset="-128"/>
                <a:cs typeface="Tahoma" panose="020B0604030504040204" pitchFamily="34" charset="0"/>
              </a:rPr>
              <a:t>　　　　　　　　</a:t>
            </a:r>
            <a:r>
              <a:rPr lang="ja-JP" altLang="en-US" sz="1400" dirty="0" smtClean="0">
                <a:latin typeface="Tahoma" panose="020B0604030504040204" pitchFamily="34" charset="0"/>
                <a:ea typeface="HGPｺﾞｼｯｸE" pitchFamily="50" charset="-128"/>
                <a:cs typeface="Tahoma" panose="020B0604030504040204" pitchFamily="34" charset="0"/>
              </a:rPr>
              <a:t>  </a:t>
            </a:r>
            <a:r>
              <a:rPr lang="en-US" altLang="ja-JP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Supported iOS 64bit</a:t>
            </a:r>
            <a:endParaRPr lang="ja-JP" altLang="en-US" sz="1400" dirty="0">
              <a:latin typeface="Tahoma" panose="020B0604030504040204" pitchFamily="34" charset="0"/>
              <a:ea typeface="HGPｺﾞｼｯｸE" pitchFamily="50" charset="-128"/>
              <a:cs typeface="Tahoma" panose="020B060403050404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ja-JP" altLang="en-US" sz="1400" dirty="0">
                <a:latin typeface="Tahoma" panose="020B0604030504040204" pitchFamily="34" charset="0"/>
                <a:ea typeface="HGPｺﾞｼｯｸE" pitchFamily="50" charset="-128"/>
                <a:cs typeface="Tahoma" panose="020B0604030504040204" pitchFamily="34" charset="0"/>
              </a:rPr>
              <a:t>　　　　　　　　</a:t>
            </a:r>
            <a:r>
              <a:rPr lang="ja-JP" altLang="en-US" sz="1400" dirty="0" smtClean="0">
                <a:latin typeface="Tahoma" panose="020B0604030504040204" pitchFamily="34" charset="0"/>
                <a:ea typeface="HGPｺﾞｼｯｸE" pitchFamily="50" charset="-128"/>
                <a:cs typeface="Tahoma" panose="020B0604030504040204" pitchFamily="34" charset="0"/>
              </a:rPr>
              <a:t>  </a:t>
            </a:r>
            <a:r>
              <a:rPr lang="en-US" altLang="ja-JP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Updated the supported OS version ( iOS7.1.2 or later)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ja-JP" sz="14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Version 2.1   - Works with WJ-NV300 Network Video Recorder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ja-JP" sz="14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</a:t>
            </a:r>
            <a:r>
              <a:rPr lang="en-US" altLang="ja-JP" sz="14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(supported Mobile playback function)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ja-JP" sz="14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</a:t>
            </a:r>
            <a:r>
              <a:rPr lang="en-US" altLang="ja-JP" sz="14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- 6 </a:t>
            </a:r>
            <a:r>
              <a:rPr lang="en-US" altLang="ja-JP" sz="14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series cameras direct access support.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ja-JP" sz="14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</a:t>
            </a:r>
            <a:r>
              <a:rPr lang="en-US" altLang="ja-JP" sz="14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Optimized </a:t>
            </a:r>
            <a:r>
              <a:rPr lang="en-US" altLang="ja-JP" sz="14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GUI for iOS7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ja-JP" sz="14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Version </a:t>
            </a:r>
            <a:r>
              <a:rPr lang="en-US" altLang="ja-JP" sz="14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2.0</a:t>
            </a:r>
            <a:r>
              <a:rPr lang="ja-JP" altLang="en-US" sz="1400" dirty="0">
                <a:effectLst/>
                <a:latin typeface="Tahoma" panose="020B0604030504040204" pitchFamily="34" charset="0"/>
                <a:ea typeface="HGPｺﾞｼｯｸE" pitchFamily="50" charset="-128"/>
                <a:cs typeface="Tahoma" panose="020B0604030504040204" pitchFamily="34" charset="0"/>
              </a:rPr>
              <a:t>   </a:t>
            </a:r>
            <a:r>
              <a:rPr lang="en-US" altLang="ja-JP" sz="14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Works </a:t>
            </a:r>
            <a:r>
              <a:rPr lang="en-US" altLang="ja-JP" sz="14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with WJ-ND400 Network Video Recorder (via recorder).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ja-JP" sz="14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</a:t>
            </a:r>
            <a:r>
              <a:rPr lang="en-US" altLang="ja-JP" sz="14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Works </a:t>
            </a:r>
            <a:r>
              <a:rPr lang="en-US" altLang="ja-JP" sz="14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with WJ-HD616/716 Digital Video Recorder (via recorder).</a:t>
            </a:r>
            <a:br>
              <a:rPr lang="en-US" altLang="ja-JP" sz="14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altLang="ja-JP" sz="14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</a:t>
            </a:r>
            <a:r>
              <a:rPr lang="en-US" altLang="ja-JP" sz="14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Camera </a:t>
            </a:r>
            <a:r>
              <a:rPr lang="en-US" altLang="ja-JP" sz="14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Encoder direct access support.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ja-JP" sz="14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</a:t>
            </a:r>
            <a:r>
              <a:rPr lang="en-US" altLang="ja-JP" sz="14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Multi </a:t>
            </a:r>
            <a:r>
              <a:rPr lang="en-US" altLang="ja-JP" sz="14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live viewer support</a:t>
            </a:r>
            <a:r>
              <a:rPr lang="en-US" altLang="ja-JP" sz="14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altLang="ja-JP" sz="14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ja-JP" sz="14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Version 1.0   </a:t>
            </a:r>
            <a:r>
              <a:rPr lang="en-US" altLang="ja-JP" sz="14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Works </a:t>
            </a:r>
            <a:r>
              <a:rPr lang="en-US" altLang="ja-JP" sz="14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with WJ-NV200 Network Video Recorder.</a:t>
            </a:r>
          </a:p>
        </p:txBody>
      </p:sp>
      <p:pic>
        <p:nvPicPr>
          <p:cNvPr id="8" name="Picture 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150" y="784225"/>
            <a:ext cx="1096963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72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Panasonic Business 1">
      <a:dk1>
        <a:srgbClr val="0A54A0"/>
      </a:dk1>
      <a:lt1>
        <a:sysClr val="window" lastClr="FFFFFF"/>
      </a:lt1>
      <a:dk2>
        <a:srgbClr val="000000"/>
      </a:dk2>
      <a:lt2>
        <a:srgbClr val="176AB7"/>
      </a:lt2>
      <a:accent1>
        <a:srgbClr val="14A6DB"/>
      </a:accent1>
      <a:accent2>
        <a:srgbClr val="D90066"/>
      </a:accent2>
      <a:accent3>
        <a:srgbClr val="ED9908"/>
      </a:accent3>
      <a:accent4>
        <a:srgbClr val="B8D108"/>
      </a:accent4>
      <a:accent5>
        <a:srgbClr val="118FBA"/>
      </a:accent5>
      <a:accent6>
        <a:srgbClr val="C50F24"/>
      </a:accent6>
      <a:hlink>
        <a:srgbClr val="0D6A77"/>
      </a:hlink>
      <a:folHlink>
        <a:srgbClr val="471A4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3601</TotalTime>
  <Words>361</Words>
  <Application>Microsoft Office PowerPoint</Application>
  <PresentationFormat>画面に合わせる (16:9)</PresentationFormat>
  <Paragraphs>103</Paragraphs>
  <Slides>9</Slides>
  <Notes>7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0" baseType="lpstr">
      <vt:lpstr>Office Theme</vt:lpstr>
      <vt:lpstr>Panasonic Security Viewer for Smartphone</vt:lpstr>
      <vt:lpstr>Works Anywhere</vt:lpstr>
      <vt:lpstr>Panasonic Security Viewer</vt:lpstr>
      <vt:lpstr>Live monitoring</vt:lpstr>
      <vt:lpstr>Recorded Video Playback</vt:lpstr>
      <vt:lpstr>Playback of edge recording video</vt:lpstr>
      <vt:lpstr>Quick &amp; Easy setup</vt:lpstr>
      <vt:lpstr>What should I prepare?</vt:lpstr>
      <vt:lpstr>Version history</vt:lpstr>
    </vt:vector>
  </TitlesOfParts>
  <Company>Proctor &amp; Stevenson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Giles</dc:creator>
  <cp:lastModifiedBy>Kaori.N</cp:lastModifiedBy>
  <cp:revision>203</cp:revision>
  <dcterms:created xsi:type="dcterms:W3CDTF">2015-06-19T14:28:00Z</dcterms:created>
  <dcterms:modified xsi:type="dcterms:W3CDTF">2016-07-27T08:54:10Z</dcterms:modified>
</cp:coreProperties>
</file>