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4160" r:id="rId2"/>
    <p:sldMasterId id="2147484164" r:id="rId3"/>
    <p:sldMasterId id="2147484169" r:id="rId4"/>
    <p:sldMasterId id="2147484172" r:id="rId5"/>
  </p:sldMasterIdLst>
  <p:notesMasterIdLst>
    <p:notesMasterId r:id="rId18"/>
  </p:notesMasterIdLst>
  <p:handoutMasterIdLst>
    <p:handoutMasterId r:id="rId19"/>
  </p:handoutMasterIdLst>
  <p:sldIdLst>
    <p:sldId id="1196" r:id="rId6"/>
    <p:sldId id="1197" r:id="rId7"/>
    <p:sldId id="1198" r:id="rId8"/>
    <p:sldId id="1193" r:id="rId9"/>
    <p:sldId id="1192" r:id="rId10"/>
    <p:sldId id="1195" r:id="rId11"/>
    <p:sldId id="1183" r:id="rId12"/>
    <p:sldId id="1199" r:id="rId13"/>
    <p:sldId id="1200" r:id="rId14"/>
    <p:sldId id="1201" r:id="rId15"/>
    <p:sldId id="1203" r:id="rId16"/>
    <p:sldId id="1204" r:id="rId17"/>
  </p:sldIdLst>
  <p:sldSz cx="9144000" cy="6858000" type="screen4x3"/>
  <p:notesSz cx="7104063" cy="10234613"/>
  <p:custDataLst>
    <p:tags r:id="rId20"/>
  </p:custDataLst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HGPｺﾞｼｯｸE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99"/>
    <a:srgbClr val="FFFF66"/>
    <a:srgbClr val="FFCC00"/>
    <a:srgbClr val="000066"/>
    <a:srgbClr val="FF0000"/>
    <a:srgbClr val="CCECFF"/>
    <a:srgbClr val="CCFF99"/>
    <a:srgbClr val="CCCCFF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26" autoAdjust="0"/>
    <p:restoredTop sz="95766" autoAdjust="0"/>
  </p:normalViewPr>
  <p:slideViewPr>
    <p:cSldViewPr snapToGrid="0" snapToObjects="1">
      <p:cViewPr>
        <p:scale>
          <a:sx n="75" d="100"/>
          <a:sy n="75" d="100"/>
        </p:scale>
        <p:origin x="-2076" y="-378"/>
      </p:cViewPr>
      <p:guideLst>
        <p:guide orient="horz" pos="913"/>
        <p:guide orient="horz" pos="2359"/>
        <p:guide orient="horz" pos="3314"/>
        <p:guide orient="horz" pos="2999"/>
        <p:guide pos="1406"/>
        <p:guide pos="3315"/>
        <p:guide pos="1695"/>
        <p:guide pos="90"/>
        <p:guide pos="5692"/>
        <p:guide pos="4468"/>
        <p:guide pos="281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napToObjects="1">
      <p:cViewPr varScale="1">
        <p:scale>
          <a:sx n="76" d="100"/>
          <a:sy n="76" d="100"/>
        </p:scale>
        <p:origin x="-3288" y="-108"/>
      </p:cViewPr>
      <p:guideLst>
        <p:guide orient="horz" pos="3223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t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l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198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668" tIns="47334" rIns="94668" bIns="47334" numCol="1" anchor="b" anchorCtr="0" compatLnSpc="1">
            <a:prstTxWarp prst="textNoShape">
              <a:avLst/>
            </a:prstTxWarp>
          </a:bodyPr>
          <a:lstStyle>
            <a:lvl1pPr algn="r" defTabSz="946150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E1CE3482-4769-4D04-80A4-5321F99B6E8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24846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80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6763"/>
            <a:ext cx="5119688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48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l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42" tIns="47721" rIns="95442" bIns="47721" numCol="1" anchor="b" anchorCtr="0" compatLnSpc="1">
            <a:prstTxWarp prst="textNoShape">
              <a:avLst/>
            </a:prstTxWarp>
          </a:bodyPr>
          <a:lstStyle>
            <a:lvl1pPr algn="r" defTabSz="955675">
              <a:defRPr sz="12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A8E3200A-AD79-4BB1-BAB0-2A7AA18CB5FF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4193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804986" indent="-30961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238441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733817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229193" indent="-247688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724569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3219945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715322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4210698" indent="-247688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fld id="{A20A1397-0FEC-4A1A-908E-CED8A8551D1D}" type="slidenum">
              <a:rPr lang="en-US" altLang="ja-JP" smtClean="0">
                <a:solidFill>
                  <a:prstClr val="black"/>
                </a:solidFill>
              </a:rPr>
              <a:pPr eaLnBrk="1" hangingPunct="1"/>
              <a:t>12</a:t>
            </a:fld>
            <a:endParaRPr lang="en-US" altLang="ja-JP" dirty="0" smtClean="0">
              <a:solidFill>
                <a:prstClr val="black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5363" y="768350"/>
            <a:ext cx="5114925" cy="3836988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860925"/>
            <a:ext cx="5681663" cy="4605338"/>
          </a:xfrm>
          <a:noFill/>
        </p:spPr>
        <p:txBody>
          <a:bodyPr/>
          <a:lstStyle/>
          <a:p>
            <a:pPr eaLnBrk="1" hangingPunct="1"/>
            <a:endParaRPr lang="ja-JP" altLang="ja-JP" dirty="0" smtClean="0">
              <a:latin typeface="Arial" pitchFamily="34" charset="0"/>
              <a:ea typeface="ＭＳ Ｐ明朝" pitchFamily="1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ＭＳ Ｐ明朝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ＭＳ Ｐ明朝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 dirty="0" smtClean="0">
              <a:solidFill>
                <a:schemeClr val="tx1"/>
              </a:solidFill>
              <a:latin typeface="Arial" charset="0"/>
              <a:ea typeface="ＭＳ Ｐ明朝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3200A-AD79-4BB1-BAB0-2A7AA18CB5F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1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039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34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926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37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44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F9F2C-DBB3-41F5-8EB2-802C553B973A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D7ABB-39E5-4C91-A07F-5067797CC417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91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D9062-0CDD-4F2F-A790-7192E1E6E941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8639-E2AC-4ECC-988A-49D652EB5632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55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A00FE-8FF7-401D-9D14-DCFD3CECD02C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4FA82-B505-402B-9BEC-A86E9D8E37F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5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5953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CF44-1114-4D2B-94FC-B617DDE1AC56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2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711F4-29ED-4B77-B1AE-24E513CA9331}" type="datetimeFigureOut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8B192-4B19-4A78-9DEC-7EE7B0F6D687}" type="slidenum">
              <a:rPr lang="ja-JP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04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6D42A-6835-41E0-B3BE-A51E0E26C3B4}" type="datetimeFigureOut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2C723-39B5-4ABE-B773-1C112C0B5947}" type="slidenum">
              <a:rPr lang="ja-JP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232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 userDrawn="1"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E1CE11-114C-4B8C-9023-6A015C7C2B52}" type="slidenum">
              <a:rPr kumimoji="1" lang="en-US" altLang="ja-JP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rPr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7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586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EB9A9A1F-338C-4285-A18F-32306FABE9D7}" type="datetime1">
              <a:rPr lang="ja-JP" altLang="en-US">
                <a:solidFill>
                  <a:srgbClr val="000000"/>
                </a:solidFill>
              </a:rPr>
              <a:pPr>
                <a:defRPr/>
              </a:pPr>
              <a:t>2016/1/21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1586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586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5C2C812C-77D1-42BF-AE5F-32976A493115}" type="slidenum">
              <a:rPr lang="en-US" altLang="ja-JP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920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1" r:id="rId1"/>
    <p:sldLayoutId id="2147484162" r:id="rId2"/>
    <p:sldLayoutId id="2147484163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 userDrawn="1"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C6E1CE11-114C-4B8C-9023-6A015C7C2B52}" type="slidenum">
              <a:rPr smtClean="0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5243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 userDrawn="1"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C6E1CE11-114C-4B8C-9023-6A015C7C2B52}" type="slidenum">
              <a:rPr smtClean="0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59315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0" y="-23813"/>
            <a:ext cx="9144000" cy="644526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50000">
                <a:srgbClr val="3333FF">
                  <a:alpha val="78000"/>
                </a:srgb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-28575" y="-22225"/>
            <a:ext cx="91725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5" name="Rectangle 6"/>
          <p:cNvSpPr txBox="1">
            <a:spLocks noChangeArrowheads="1"/>
          </p:cNvSpPr>
          <p:nvPr userDrawn="1"/>
        </p:nvSpPr>
        <p:spPr bwMode="auto">
          <a:xfrm>
            <a:off x="82674" y="59379"/>
            <a:ext cx="479425" cy="454459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36000" tIns="36000" rIns="36000" bIns="36000" anchor="ctr" anchorCtr="0">
            <a:noAutofit/>
          </a:bodyPr>
          <a:lstStyle>
            <a:defPPr>
              <a:defRPr lang="ja-JP"/>
            </a:defPPr>
            <a:lvl1pPr algn="ctr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lang="en-US" altLang="ja-JP" sz="2000" kern="1200">
                <a:solidFill>
                  <a:srgbClr val="FFFFFF"/>
                </a:solidFill>
                <a:effectLst/>
                <a:latin typeface="Arial" charset="0"/>
                <a:ea typeface="ＭＳ Ｐゴシック" pitchFamily="50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HGPｺﾞｼｯｸE" pitchFamily="50" charset="-128"/>
                <a:cs typeface="+mn-cs"/>
              </a:defRPr>
            </a:lvl9pPr>
          </a:lstStyle>
          <a:p>
            <a:pPr>
              <a:defRPr/>
            </a:pPr>
            <a:fld id="{C6E1CE11-114C-4B8C-9023-6A015C7C2B52}" type="slidenum">
              <a:rPr smtClean="0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613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Arial Unicode MS" pitchFamily="50" charset="-128"/>
          <a:ea typeface="Arial Unicode MS" pitchFamily="50" charset="-128"/>
          <a:cs typeface="Arial Unicode MS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6865938" y="6062663"/>
            <a:ext cx="2278062" cy="795337"/>
            <a:chOff x="2789" y="0"/>
            <a:chExt cx="1072" cy="501"/>
          </a:xfrm>
        </p:grpSpPr>
        <p:pic>
          <p:nvPicPr>
            <p:cNvPr id="4" name="Picture 2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2789" y="0"/>
              <a:ext cx="1072" cy="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0000"/>
                      </a:gs>
                      <a:gs pos="100000">
                        <a:schemeClr val="tx1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5" descr="Panasonic_RGB_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5" y="180"/>
              <a:ext cx="881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1724409"/>
            <a:ext cx="9143999" cy="1745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ja-JP" sz="3600" b="1" dirty="0" smtClean="0">
                <a:solidFill>
                  <a:srgbClr val="003399"/>
                </a:solidFill>
                <a:ea typeface="HGP創英角ｺﾞｼｯｸUB" pitchFamily="50" charset="-128"/>
              </a:rPr>
              <a:t>C-Series</a:t>
            </a:r>
            <a:r>
              <a:rPr lang="it-IT" altLang="ja-JP" sz="3600" b="1" dirty="0" smtClean="0">
                <a:solidFill>
                  <a:srgbClr val="003399"/>
                </a:solidFill>
                <a:effectLst/>
                <a:ea typeface="HGP創英角ｺﾞｼｯｸUB" pitchFamily="50" charset="-128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ja-JP" sz="800" b="1" dirty="0">
              <a:solidFill>
                <a:srgbClr val="003399"/>
              </a:solidFill>
              <a:effectLst/>
              <a:ea typeface="HGP創英角ｺﾞｼｯｸUB" pitchFamily="50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solidFill>
                  <a:srgbClr val="003399"/>
                </a:solidFill>
                <a:effectLst/>
                <a:ea typeface="HGP創英角ｺﾞｼｯｸUB" pitchFamily="50" charset="-128"/>
              </a:rPr>
              <a:t>Motion Detect Action Setup Guide</a:t>
            </a:r>
            <a:endParaRPr lang="it-IT" altLang="ja-JP" b="1" dirty="0">
              <a:solidFill>
                <a:srgbClr val="003399"/>
              </a:solidFill>
              <a:effectLst/>
              <a:ea typeface="HGP創英角ｺﾞｼｯｸUB" pitchFamily="50" charset="-128"/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0" y="6107113"/>
            <a:ext cx="9144001" cy="20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defTabSz="912813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defTabSz="912813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defTabSz="912813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defTabSz="912813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defTabSz="912813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30000"/>
              </a:lnSpc>
              <a:spcBef>
                <a:spcPct val="50000"/>
              </a:spcBef>
              <a:buFontTx/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</a:rPr>
              <a:t>Panasonic System Solution Asia Pacific</a:t>
            </a:r>
          </a:p>
        </p:txBody>
      </p:sp>
      <p:sp>
        <p:nvSpPr>
          <p:cNvPr id="10" name="Rectangle 7"/>
          <p:cNvSpPr txBox="1">
            <a:spLocks noChangeArrowheads="1"/>
          </p:cNvSpPr>
          <p:nvPr/>
        </p:nvSpPr>
        <p:spPr bwMode="auto">
          <a:xfrm>
            <a:off x="0" y="5033414"/>
            <a:ext cx="9144000" cy="7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buNone/>
            </a:pPr>
            <a:r>
              <a:rPr lang="en-US" altLang="ja-JP" sz="1800" dirty="0" smtClean="0">
                <a:solidFill>
                  <a:srgbClr val="0041C0"/>
                </a:solidFill>
                <a:effectLst/>
                <a:latin typeface="Tahoma" pitchFamily="34" charset="0"/>
                <a:cs typeface="Tahoma" pitchFamily="34" charset="0"/>
              </a:rPr>
              <a:t>1st Jan 2016</a:t>
            </a:r>
            <a:endParaRPr lang="en-US" altLang="ja-JP" sz="1800" dirty="0">
              <a:solidFill>
                <a:srgbClr val="0041C0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39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488" y="1535567"/>
            <a:ext cx="6393787" cy="4760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Motion Detect Snapshot Setup Procedure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正方形/長方形 12"/>
          <p:cNvSpPr/>
          <p:nvPr/>
        </p:nvSpPr>
        <p:spPr bwMode="auto">
          <a:xfrm>
            <a:off x="2976205" y="5012626"/>
            <a:ext cx="1596153" cy="21504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4" name="直線コネクタ 3"/>
          <p:cNvCxnSpPr>
            <a:stCxn id="17" idx="0"/>
            <a:endCxn id="13" idx="2"/>
          </p:cNvCxnSpPr>
          <p:nvPr/>
        </p:nvCxnSpPr>
        <p:spPr bwMode="auto">
          <a:xfrm flipH="1" flipV="1">
            <a:off x="3774282" y="5227675"/>
            <a:ext cx="895860" cy="103306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テキスト ボックス 16"/>
          <p:cNvSpPr txBox="1"/>
          <p:nvPr/>
        </p:nvSpPr>
        <p:spPr bwMode="auto">
          <a:xfrm>
            <a:off x="1559489" y="6260736"/>
            <a:ext cx="6221305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2. Check and specify channel to take snapshot when motion is detected</a:t>
            </a:r>
          </a:p>
        </p:txBody>
      </p:sp>
      <p:sp>
        <p:nvSpPr>
          <p:cNvPr id="22" name="テキスト ボックス 21"/>
          <p:cNvSpPr txBox="1"/>
          <p:nvPr/>
        </p:nvSpPr>
        <p:spPr bwMode="auto">
          <a:xfrm>
            <a:off x="216378" y="926190"/>
            <a:ext cx="3399534" cy="438849"/>
          </a:xfrm>
          <a:prstGeom prst="rect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2000" i="1" dirty="0" smtClean="0"/>
              <a:t>Motion Detect Action Setup</a:t>
            </a:r>
            <a:endParaRPr lang="ja-JP" altLang="en-US" sz="2000" i="1" dirty="0"/>
          </a:p>
        </p:txBody>
      </p:sp>
      <p:sp>
        <p:nvSpPr>
          <p:cNvPr id="23" name="円/楕円 22"/>
          <p:cNvSpPr/>
          <p:nvPr/>
        </p:nvSpPr>
        <p:spPr bwMode="auto">
          <a:xfrm>
            <a:off x="2616390" y="2597961"/>
            <a:ext cx="2936685" cy="87133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 bwMode="auto">
          <a:xfrm>
            <a:off x="5151635" y="2874679"/>
            <a:ext cx="3682149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1. Set necessary  motion detect condition </a:t>
            </a:r>
          </a:p>
        </p:txBody>
      </p:sp>
    </p:spTree>
    <p:extLst>
      <p:ext uri="{BB962C8B-B14F-4D97-AF65-F5344CB8AC3E}">
        <p14:creationId xmlns:p14="http://schemas.microsoft.com/office/powerpoint/2010/main" val="295207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37" y="1754282"/>
            <a:ext cx="6015038" cy="439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正方形/長方形 21"/>
          <p:cNvSpPr/>
          <p:nvPr/>
        </p:nvSpPr>
        <p:spPr bwMode="auto">
          <a:xfrm>
            <a:off x="3513808" y="3081442"/>
            <a:ext cx="666156" cy="21504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 bwMode="auto">
          <a:xfrm>
            <a:off x="5396099" y="2387586"/>
            <a:ext cx="1681601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2. Check “Motion” </a:t>
            </a:r>
          </a:p>
        </p:txBody>
      </p:sp>
      <p:cxnSp>
        <p:nvCxnSpPr>
          <p:cNvPr id="24" name="直線コネクタ 23"/>
          <p:cNvCxnSpPr>
            <a:stCxn id="22" idx="0"/>
            <a:endCxn id="23" idx="1"/>
          </p:cNvCxnSpPr>
          <p:nvPr/>
        </p:nvCxnSpPr>
        <p:spPr bwMode="auto">
          <a:xfrm flipV="1">
            <a:off x="3846886" y="2562437"/>
            <a:ext cx="1549213" cy="51900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正方形/長方形 26"/>
          <p:cNvSpPr/>
          <p:nvPr/>
        </p:nvSpPr>
        <p:spPr bwMode="auto">
          <a:xfrm>
            <a:off x="2710614" y="3349917"/>
            <a:ext cx="3968183" cy="196307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 bwMode="auto">
          <a:xfrm>
            <a:off x="2551458" y="4773653"/>
            <a:ext cx="6274204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>
                <a:solidFill>
                  <a:srgbClr val="000000"/>
                </a:solidFill>
              </a:rPr>
              <a:t>3. Draw </a:t>
            </a:r>
            <a:r>
              <a:rPr lang="en-US" altLang="ja-JP" dirty="0">
                <a:solidFill>
                  <a:srgbClr val="000000"/>
                </a:solidFill>
              </a:rPr>
              <a:t>the line with mouse to specify period for </a:t>
            </a:r>
            <a:r>
              <a:rPr lang="en-US" altLang="ja-JP" dirty="0" smtClean="0">
                <a:solidFill>
                  <a:srgbClr val="000000"/>
                </a:solidFill>
              </a:rPr>
              <a:t>motion detect recording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29" name="直線コネクタ 28"/>
          <p:cNvCxnSpPr>
            <a:stCxn id="28" idx="0"/>
          </p:cNvCxnSpPr>
          <p:nvPr/>
        </p:nvCxnSpPr>
        <p:spPr bwMode="auto">
          <a:xfrm flipH="1" flipV="1">
            <a:off x="4090264" y="3835151"/>
            <a:ext cx="1598296" cy="93850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正方形/長方形 29"/>
          <p:cNvSpPr/>
          <p:nvPr/>
        </p:nvSpPr>
        <p:spPr bwMode="auto">
          <a:xfrm>
            <a:off x="2100136" y="2683441"/>
            <a:ext cx="1718471" cy="34346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 bwMode="auto">
          <a:xfrm>
            <a:off x="643181" y="1527511"/>
            <a:ext cx="2346847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ja-JP" sz="1500" dirty="0" smtClean="0">
                <a:solidFill>
                  <a:srgbClr val="000000"/>
                </a:solidFill>
                <a:effectLst/>
                <a:latin typeface="Arial" charset="0"/>
                <a:ea typeface="ＭＳ Ｐゴシック" pitchFamily="50" charset="-128"/>
              </a:rPr>
              <a:t>1. Select  channel number</a:t>
            </a:r>
          </a:p>
        </p:txBody>
      </p:sp>
      <p:cxnSp>
        <p:nvCxnSpPr>
          <p:cNvPr id="32" name="直線コネクタ 31"/>
          <p:cNvCxnSpPr>
            <a:stCxn id="31" idx="2"/>
            <a:endCxn id="30" idx="1"/>
          </p:cNvCxnSpPr>
          <p:nvPr/>
        </p:nvCxnSpPr>
        <p:spPr bwMode="auto">
          <a:xfrm>
            <a:off x="1816605" y="1877213"/>
            <a:ext cx="283531" cy="97796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正方形/長方形 32"/>
          <p:cNvSpPr/>
          <p:nvPr/>
        </p:nvSpPr>
        <p:spPr bwMode="auto">
          <a:xfrm>
            <a:off x="2883861" y="5483706"/>
            <a:ext cx="756745" cy="40990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 bwMode="auto">
          <a:xfrm>
            <a:off x="3950879" y="6186852"/>
            <a:ext cx="4874783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>
                <a:solidFill>
                  <a:srgbClr val="000000"/>
                </a:solidFill>
              </a:rPr>
              <a:t>Click </a:t>
            </a:r>
            <a:r>
              <a:rPr lang="en-US" altLang="ja-JP" dirty="0" smtClean="0">
                <a:solidFill>
                  <a:srgbClr val="000000"/>
                </a:solidFill>
              </a:rPr>
              <a:t>to copy and apply same schedule to </a:t>
            </a:r>
            <a:r>
              <a:rPr lang="en-US" altLang="ja-JP" dirty="0">
                <a:solidFill>
                  <a:srgbClr val="000000"/>
                </a:solidFill>
              </a:rPr>
              <a:t>other channel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cxnSp>
        <p:nvCxnSpPr>
          <p:cNvPr id="35" name="直線コネクタ 34"/>
          <p:cNvCxnSpPr>
            <a:stCxn id="34" idx="1"/>
            <a:endCxn id="33" idx="2"/>
          </p:cNvCxnSpPr>
          <p:nvPr/>
        </p:nvCxnSpPr>
        <p:spPr bwMode="auto">
          <a:xfrm flipH="1" flipV="1">
            <a:off x="3262234" y="5893610"/>
            <a:ext cx="688645" cy="46809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Motion Detect Snapshot Setup Procedure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テキスト ボックス 17"/>
          <p:cNvSpPr txBox="1"/>
          <p:nvPr/>
        </p:nvSpPr>
        <p:spPr bwMode="auto">
          <a:xfrm>
            <a:off x="229723" y="810471"/>
            <a:ext cx="4977258" cy="438849"/>
          </a:xfrm>
          <a:prstGeom prst="rect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2000" i="1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Motion Detect Snapshot </a:t>
            </a:r>
            <a:r>
              <a:rPr lang="en-US" altLang="ja-JP" dirty="0"/>
              <a:t>Schedule </a:t>
            </a:r>
            <a:r>
              <a:rPr lang="en-US" altLang="ja-JP" dirty="0" smtClean="0"/>
              <a:t>Setup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7553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Object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3863" y="2867025"/>
            <a:ext cx="323691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5202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"/>
          <p:cNvSpPr txBox="1"/>
          <p:nvPr/>
        </p:nvSpPr>
        <p:spPr bwMode="auto">
          <a:xfrm>
            <a:off x="694807" y="915757"/>
            <a:ext cx="7795647" cy="53910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&lt;NOTICE&gt;</a:t>
            </a:r>
          </a:p>
          <a:p>
            <a:pPr algn="l">
              <a:lnSpc>
                <a:spcPct val="120000"/>
              </a:lnSpc>
            </a:pPr>
            <a:endParaRPr lang="en-US" altLang="ja-JP" sz="3200" dirty="0">
              <a:solidFill>
                <a:prstClr val="black"/>
              </a:solidFill>
              <a:effectLst/>
              <a:latin typeface="Arial" charset="0"/>
              <a:ea typeface="ＭＳ Ｐゴシック" pitchFamily="50" charset="-128"/>
            </a:endParaRP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This document is supplementary to the operation manual.</a:t>
            </a: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The screens used in this document is taken from CJ-HDR416 with firmware version3.20.</a:t>
            </a:r>
          </a:p>
          <a:p>
            <a:pPr algn="l">
              <a:lnSpc>
                <a:spcPct val="120000"/>
              </a:lnSpc>
            </a:pPr>
            <a:r>
              <a:rPr lang="en-US" altLang="ja-JP" sz="32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Depending on the firmware version, the screens may differ from the actual screens. </a:t>
            </a:r>
            <a:endParaRPr lang="ja-JP" altLang="en-US" sz="3200" dirty="0" smtClean="0">
              <a:solidFill>
                <a:prstClr val="black"/>
              </a:solidFill>
              <a:effectLst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490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Set Up Flow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 bwMode="auto">
          <a:xfrm>
            <a:off x="2474799" y="1750733"/>
            <a:ext cx="3739486" cy="408116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2000" i="1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Motion Detect Condition Setup</a:t>
            </a:r>
            <a:endParaRPr lang="ja-JP" altLang="en-US" dirty="0"/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2516837" y="2943689"/>
            <a:ext cx="3739486" cy="408116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2000" i="1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Motion Detect Action Setup</a:t>
            </a:r>
            <a:endParaRPr lang="ja-JP" altLang="en-US" dirty="0"/>
          </a:p>
        </p:txBody>
      </p:sp>
      <p:sp>
        <p:nvSpPr>
          <p:cNvPr id="6" name="テキスト ボックス 5"/>
          <p:cNvSpPr txBox="1"/>
          <p:nvPr/>
        </p:nvSpPr>
        <p:spPr bwMode="auto">
          <a:xfrm>
            <a:off x="1939793" y="4407927"/>
            <a:ext cx="4953952" cy="408116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2000" i="1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Motion Detect Recording Schedule Setup</a:t>
            </a:r>
            <a:endParaRPr lang="ja-JP" altLang="en-US" dirty="0"/>
          </a:p>
        </p:txBody>
      </p:sp>
      <p:sp>
        <p:nvSpPr>
          <p:cNvPr id="7" name="下矢印 6"/>
          <p:cNvSpPr/>
          <p:nvPr/>
        </p:nvSpPr>
        <p:spPr bwMode="auto">
          <a:xfrm>
            <a:off x="4162098" y="2317542"/>
            <a:ext cx="435252" cy="488731"/>
          </a:xfrm>
          <a:prstGeom prst="downArrow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8" name="下矢印 7"/>
          <p:cNvSpPr/>
          <p:nvPr/>
        </p:nvSpPr>
        <p:spPr bwMode="auto">
          <a:xfrm>
            <a:off x="4188370" y="3636626"/>
            <a:ext cx="435252" cy="488731"/>
          </a:xfrm>
          <a:prstGeom prst="downArrow">
            <a:avLst/>
          </a:prstGeom>
          <a:solidFill>
            <a:srgbClr val="FFC000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1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16" y="1666875"/>
            <a:ext cx="6200748" cy="461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Motion Detect Action Setup Procedure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正方形/長方形 1"/>
          <p:cNvSpPr/>
          <p:nvPr/>
        </p:nvSpPr>
        <p:spPr bwMode="auto">
          <a:xfrm>
            <a:off x="2511507" y="3027264"/>
            <a:ext cx="1608083" cy="21504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 bwMode="auto">
          <a:xfrm>
            <a:off x="2507473" y="3272924"/>
            <a:ext cx="1874027" cy="193606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 bwMode="auto">
          <a:xfrm>
            <a:off x="2518311" y="2753363"/>
            <a:ext cx="2228775" cy="23655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 bwMode="auto">
          <a:xfrm>
            <a:off x="5204535" y="1270992"/>
            <a:ext cx="3821609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1. Select </a:t>
            </a: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 channel number  to detect motion</a:t>
            </a:r>
            <a:endParaRPr kumimoji="1" lang="en-US" altLang="ja-JP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19" name="直線コネクタ 18"/>
          <p:cNvCxnSpPr>
            <a:stCxn id="20" idx="3"/>
            <a:endCxn id="18" idx="2"/>
          </p:cNvCxnSpPr>
          <p:nvPr/>
        </p:nvCxnSpPr>
        <p:spPr bwMode="auto">
          <a:xfrm flipV="1">
            <a:off x="4747086" y="1620694"/>
            <a:ext cx="2368254" cy="125094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テキスト ボックス 24"/>
          <p:cNvSpPr txBox="1"/>
          <p:nvPr/>
        </p:nvSpPr>
        <p:spPr bwMode="auto">
          <a:xfrm>
            <a:off x="186201" y="3798270"/>
            <a:ext cx="3874509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2. Check “Enable” to activate Motion Detect </a:t>
            </a:r>
          </a:p>
        </p:txBody>
      </p:sp>
      <p:cxnSp>
        <p:nvCxnSpPr>
          <p:cNvPr id="26" name="直線コネクタ 25"/>
          <p:cNvCxnSpPr>
            <a:stCxn id="25" idx="0"/>
            <a:endCxn id="2" idx="1"/>
          </p:cNvCxnSpPr>
          <p:nvPr/>
        </p:nvCxnSpPr>
        <p:spPr bwMode="auto">
          <a:xfrm flipV="1">
            <a:off x="2123456" y="3134789"/>
            <a:ext cx="388051" cy="66348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テキスト ボックス 29"/>
          <p:cNvSpPr txBox="1"/>
          <p:nvPr/>
        </p:nvSpPr>
        <p:spPr bwMode="auto">
          <a:xfrm>
            <a:off x="4883823" y="3834621"/>
            <a:ext cx="4209536" cy="626701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3. Setup area</a:t>
            </a:r>
            <a:r>
              <a:rPr kumimoji="1" lang="en-US" altLang="ja-JP" sz="15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 where</a:t>
            </a: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 </a:t>
            </a: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 motion should be detected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(See next page)</a:t>
            </a:r>
          </a:p>
        </p:txBody>
      </p:sp>
      <p:cxnSp>
        <p:nvCxnSpPr>
          <p:cNvPr id="32" name="直線コネクタ 31"/>
          <p:cNvCxnSpPr>
            <a:stCxn id="10" idx="3"/>
            <a:endCxn id="30" idx="1"/>
          </p:cNvCxnSpPr>
          <p:nvPr/>
        </p:nvCxnSpPr>
        <p:spPr bwMode="auto">
          <a:xfrm>
            <a:off x="4381500" y="3408112"/>
            <a:ext cx="502323" cy="739860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テキスト ボックス 13"/>
          <p:cNvSpPr txBox="1"/>
          <p:nvPr/>
        </p:nvSpPr>
        <p:spPr bwMode="auto">
          <a:xfrm>
            <a:off x="258484" y="825600"/>
            <a:ext cx="3789407" cy="416359"/>
          </a:xfrm>
          <a:prstGeom prst="rect">
            <a:avLst/>
          </a:prstGeom>
          <a:solidFill>
            <a:srgbClr val="CC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2000" i="1" dirty="0" smtClean="0"/>
              <a:t>Motion Detect  Condition Setup</a:t>
            </a:r>
            <a:endParaRPr lang="ja-JP" altLang="en-US" sz="2000" i="1" dirty="0"/>
          </a:p>
        </p:txBody>
      </p:sp>
      <p:sp>
        <p:nvSpPr>
          <p:cNvPr id="16" name="円/楕円 15"/>
          <p:cNvSpPr/>
          <p:nvPr/>
        </p:nvSpPr>
        <p:spPr bwMode="auto">
          <a:xfrm>
            <a:off x="2047874" y="2581275"/>
            <a:ext cx="3257551" cy="1214829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946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2" y="2630707"/>
            <a:ext cx="3705226" cy="275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22" y="2381010"/>
            <a:ext cx="4123055" cy="331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5434008" y="1155836"/>
            <a:ext cx="3085370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a typeface="ＭＳ Ｐゴシック" charset="-128"/>
              </a:rPr>
              <a:t>Detection Area Setup Window</a:t>
            </a:r>
            <a:endParaRPr lang="en-US" altLang="ja-JP" sz="1600" dirty="0">
              <a:latin typeface="Tahoma" pitchFamily="34" charset="0"/>
              <a:ea typeface="ＭＳ Ｐゴシック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 bwMode="auto">
          <a:xfrm>
            <a:off x="6422161" y="1688732"/>
            <a:ext cx="2694442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2. Can setup </a:t>
            </a: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 4 different areas</a:t>
            </a:r>
            <a:endParaRPr kumimoji="1" lang="en-US" altLang="ja-JP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43" name="直線コネクタ 42"/>
          <p:cNvCxnSpPr>
            <a:stCxn id="41" idx="0"/>
          </p:cNvCxnSpPr>
          <p:nvPr/>
        </p:nvCxnSpPr>
        <p:spPr bwMode="auto">
          <a:xfrm flipV="1">
            <a:off x="6548396" y="2038434"/>
            <a:ext cx="906946" cy="342576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正方形/長方形 45"/>
          <p:cNvSpPr/>
          <p:nvPr/>
        </p:nvSpPr>
        <p:spPr bwMode="auto">
          <a:xfrm>
            <a:off x="1764662" y="3570652"/>
            <a:ext cx="379000" cy="15136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47" name="テキスト ボックス 46"/>
          <p:cNvSpPr txBox="1"/>
          <p:nvPr/>
        </p:nvSpPr>
        <p:spPr bwMode="auto">
          <a:xfrm>
            <a:off x="2523596" y="2968202"/>
            <a:ext cx="1425121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1. Click “Setup”</a:t>
            </a:r>
          </a:p>
        </p:txBody>
      </p:sp>
      <p:cxnSp>
        <p:nvCxnSpPr>
          <p:cNvPr id="48" name="直線コネクタ 47"/>
          <p:cNvCxnSpPr>
            <a:stCxn id="46" idx="0"/>
            <a:endCxn id="47" idx="1"/>
          </p:cNvCxnSpPr>
          <p:nvPr/>
        </p:nvCxnSpPr>
        <p:spPr bwMode="auto">
          <a:xfrm flipV="1">
            <a:off x="1954162" y="3143053"/>
            <a:ext cx="569434" cy="427599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AutoShape 22"/>
          <p:cNvSpPr>
            <a:spLocks noChangeArrowheads="1"/>
          </p:cNvSpPr>
          <p:nvPr/>
        </p:nvSpPr>
        <p:spPr bwMode="auto">
          <a:xfrm>
            <a:off x="3708395" y="3693445"/>
            <a:ext cx="468313" cy="395288"/>
          </a:xfrm>
          <a:prstGeom prst="rightArrow">
            <a:avLst>
              <a:gd name="adj1" fmla="val 50000"/>
              <a:gd name="adj2" fmla="val 29618"/>
            </a:avLst>
          </a:prstGeom>
          <a:solidFill>
            <a:srgbClr val="FFFF00"/>
          </a:solidFill>
          <a:ln w="28575" algn="ctr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Motion Detect Action Setup Procedure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 bwMode="auto">
          <a:xfrm>
            <a:off x="5188286" y="4104701"/>
            <a:ext cx="3512230" cy="626701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3. Drag </a:t>
            </a:r>
            <a:r>
              <a:rPr lang="en-US" altLang="ja-JP" dirty="0"/>
              <a:t>m</a:t>
            </a:r>
            <a:r>
              <a:rPr lang="en-US" altLang="ja-JP" dirty="0" smtClean="0"/>
              <a:t>ouse </a:t>
            </a:r>
            <a:r>
              <a:rPr lang="en-US" altLang="ja-JP" dirty="0"/>
              <a:t>to specify detection area</a:t>
            </a:r>
          </a:p>
          <a:p>
            <a:r>
              <a:rPr lang="en-US" altLang="ja-JP" dirty="0"/>
              <a:t>(Colored area means detection area)</a:t>
            </a:r>
            <a:endParaRPr lang="ja-JP" altLang="en-US" dirty="0"/>
          </a:p>
        </p:txBody>
      </p:sp>
      <p:sp>
        <p:nvSpPr>
          <p:cNvPr id="41" name="正方形/長方形 40"/>
          <p:cNvSpPr/>
          <p:nvPr/>
        </p:nvSpPr>
        <p:spPr bwMode="auto">
          <a:xfrm>
            <a:off x="5434008" y="2381010"/>
            <a:ext cx="2228775" cy="23655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 bwMode="auto">
          <a:xfrm>
            <a:off x="258484" y="825600"/>
            <a:ext cx="3789407" cy="416359"/>
          </a:xfrm>
          <a:prstGeom prst="rect">
            <a:avLst/>
          </a:prstGeom>
          <a:solidFill>
            <a:srgbClr val="CC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2000" i="1" dirty="0" smtClean="0"/>
              <a:t>Motion Detect  Condition Setup</a:t>
            </a:r>
            <a:endParaRPr lang="ja-JP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85064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40" y="1650535"/>
            <a:ext cx="6358023" cy="473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Motion Detect Action Setup Procedure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正方形/長方形 12"/>
          <p:cNvSpPr/>
          <p:nvPr/>
        </p:nvSpPr>
        <p:spPr bwMode="auto">
          <a:xfrm>
            <a:off x="1811307" y="4396212"/>
            <a:ext cx="3633372" cy="25182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9" name="円/楕円 8"/>
          <p:cNvSpPr/>
          <p:nvPr/>
        </p:nvSpPr>
        <p:spPr bwMode="auto">
          <a:xfrm>
            <a:off x="528723" y="3452936"/>
            <a:ext cx="6308949" cy="2269950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 bwMode="auto">
          <a:xfrm>
            <a:off x="1771649" y="3696554"/>
            <a:ext cx="1996977" cy="21504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778" y="1193467"/>
            <a:ext cx="2816964" cy="1918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502166" y="775296"/>
            <a:ext cx="3566406" cy="246221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ea typeface="ＭＳ Ｐゴシック" charset="-128"/>
              </a:rPr>
              <a:t>Motion Detection Period Setup Window</a:t>
            </a:r>
            <a:endParaRPr lang="en-US" altLang="ja-JP" sz="1600" dirty="0">
              <a:latin typeface="Tahoma" pitchFamily="34" charset="0"/>
              <a:ea typeface="ＭＳ Ｐゴシック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 bwMode="auto">
          <a:xfrm>
            <a:off x="258484" y="825600"/>
            <a:ext cx="3789407" cy="416359"/>
          </a:xfrm>
          <a:prstGeom prst="rect">
            <a:avLst/>
          </a:prstGeom>
          <a:solidFill>
            <a:srgbClr val="CC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2000" i="1" dirty="0" smtClean="0"/>
              <a:t>Motion Detect  Action Setup</a:t>
            </a:r>
            <a:endParaRPr lang="ja-JP" altLang="en-US" sz="2000" i="1" dirty="0"/>
          </a:p>
        </p:txBody>
      </p:sp>
      <p:cxnSp>
        <p:nvCxnSpPr>
          <p:cNvPr id="16" name="直線矢印コネクタ 15"/>
          <p:cNvCxnSpPr>
            <a:endCxn id="11" idx="1"/>
          </p:cNvCxnSpPr>
          <p:nvPr/>
        </p:nvCxnSpPr>
        <p:spPr bwMode="auto">
          <a:xfrm flipV="1">
            <a:off x="3256030" y="2152484"/>
            <a:ext cx="2729748" cy="1621248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正方形/長方形 17"/>
          <p:cNvSpPr/>
          <p:nvPr/>
        </p:nvSpPr>
        <p:spPr bwMode="auto">
          <a:xfrm>
            <a:off x="1771649" y="3928393"/>
            <a:ext cx="2168187" cy="25826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 bwMode="auto">
          <a:xfrm>
            <a:off x="1819601" y="4869152"/>
            <a:ext cx="3625078" cy="23073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 bwMode="auto">
          <a:xfrm>
            <a:off x="1807774" y="5321106"/>
            <a:ext cx="830558" cy="21504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 bwMode="auto">
          <a:xfrm>
            <a:off x="5104879" y="3206604"/>
            <a:ext cx="3859953" cy="922166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In case of alarm signal output,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check</a:t>
            </a:r>
            <a:r>
              <a:rPr kumimoji="1" lang="en-US" altLang="ja-JP" sz="15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 and s</a:t>
            </a: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pecify alarm out port </a:t>
            </a: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1~6</a:t>
            </a: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  here.</a:t>
            </a:r>
          </a:p>
          <a:p>
            <a:pPr algn="l">
              <a:lnSpc>
                <a:spcPct val="120000"/>
              </a:lnSpc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(Only </a:t>
            </a:r>
            <a:r>
              <a:rPr lang="en-US" altLang="ja-JP" sz="1600" dirty="0" smtClean="0">
                <a:solidFill>
                  <a:prstClr val="black"/>
                </a:solidFill>
                <a:effectLst/>
                <a:latin typeface="Arial" charset="0"/>
                <a:ea typeface="ＭＳ Ｐゴシック" pitchFamily="50" charset="-128"/>
              </a:rPr>
              <a:t>CJ-HDR416 has Alarm Out ports)</a:t>
            </a:r>
            <a:endParaRPr kumimoji="1" lang="en-US" altLang="ja-JP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23" name="直線コネクタ 22"/>
          <p:cNvCxnSpPr>
            <a:endCxn id="18" idx="3"/>
          </p:cNvCxnSpPr>
          <p:nvPr/>
        </p:nvCxnSpPr>
        <p:spPr bwMode="auto">
          <a:xfrm flipH="1">
            <a:off x="3939836" y="3775950"/>
            <a:ext cx="1165046" cy="28157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テキスト ボックス 24"/>
          <p:cNvSpPr txBox="1"/>
          <p:nvPr/>
        </p:nvSpPr>
        <p:spPr bwMode="auto">
          <a:xfrm>
            <a:off x="5876815" y="4182323"/>
            <a:ext cx="3254821" cy="1180699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In case of motion triggered recording,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check and specify recording channel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500" b="1" u="sng" dirty="0" smtClean="0">
                <a:effectLst/>
                <a:latin typeface="Arial" charset="0"/>
                <a:ea typeface="ＭＳ Ｐゴシック" pitchFamily="50" charset="-128"/>
              </a:rPr>
              <a:t>(After this setup, proceed to next page)</a:t>
            </a:r>
            <a:endParaRPr kumimoji="1" lang="en-US" altLang="ja-JP" sz="1500" b="1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26" name="直線コネクタ 25"/>
          <p:cNvCxnSpPr>
            <a:stCxn id="13" idx="3"/>
            <a:endCxn id="25" idx="1"/>
          </p:cNvCxnSpPr>
          <p:nvPr/>
        </p:nvCxnSpPr>
        <p:spPr bwMode="auto">
          <a:xfrm>
            <a:off x="5444679" y="4522125"/>
            <a:ext cx="432136" cy="250548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テキスト ボックス 26"/>
          <p:cNvSpPr txBox="1"/>
          <p:nvPr/>
        </p:nvSpPr>
        <p:spPr bwMode="auto">
          <a:xfrm>
            <a:off x="6437976" y="5601441"/>
            <a:ext cx="2568189" cy="626701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In case of sequential display,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check and specify channels</a:t>
            </a:r>
          </a:p>
        </p:txBody>
      </p:sp>
      <p:cxnSp>
        <p:nvCxnSpPr>
          <p:cNvPr id="28" name="直線コネクタ 27"/>
          <p:cNvCxnSpPr>
            <a:stCxn id="27" idx="1"/>
            <a:endCxn id="19" idx="3"/>
          </p:cNvCxnSpPr>
          <p:nvPr/>
        </p:nvCxnSpPr>
        <p:spPr bwMode="auto">
          <a:xfrm flipH="1" flipV="1">
            <a:off x="5444679" y="4984520"/>
            <a:ext cx="993297" cy="93027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テキスト ボックス 28"/>
          <p:cNvSpPr txBox="1"/>
          <p:nvPr/>
        </p:nvSpPr>
        <p:spPr bwMode="auto">
          <a:xfrm>
            <a:off x="948626" y="6228142"/>
            <a:ext cx="5201250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In case of generating buzzer for motion detect, check </a:t>
            </a: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here.</a:t>
            </a:r>
            <a:endParaRPr kumimoji="1" lang="en-US" altLang="ja-JP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ea typeface="ＭＳ Ｐゴシック" pitchFamily="50" charset="-128"/>
            </a:endParaRPr>
          </a:p>
        </p:txBody>
      </p:sp>
      <p:cxnSp>
        <p:nvCxnSpPr>
          <p:cNvPr id="30" name="直線コネクタ 29"/>
          <p:cNvCxnSpPr>
            <a:stCxn id="29" idx="0"/>
            <a:endCxn id="20" idx="2"/>
          </p:cNvCxnSpPr>
          <p:nvPr/>
        </p:nvCxnSpPr>
        <p:spPr bwMode="auto">
          <a:xfrm flipH="1" flipV="1">
            <a:off x="2223053" y="5536155"/>
            <a:ext cx="1326198" cy="691987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2655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892" y="1685925"/>
            <a:ext cx="6527929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Motion Detect Action Setup Procedure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 bwMode="auto">
          <a:xfrm>
            <a:off x="4012918" y="3135308"/>
            <a:ext cx="666156" cy="215049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 bwMode="auto">
          <a:xfrm>
            <a:off x="5396099" y="2403352"/>
            <a:ext cx="1681601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2. Check “Motion” </a:t>
            </a:r>
          </a:p>
        </p:txBody>
      </p:sp>
      <p:cxnSp>
        <p:nvCxnSpPr>
          <p:cNvPr id="24" name="直線コネクタ 23"/>
          <p:cNvCxnSpPr>
            <a:stCxn id="22" idx="0"/>
            <a:endCxn id="23" idx="1"/>
          </p:cNvCxnSpPr>
          <p:nvPr/>
        </p:nvCxnSpPr>
        <p:spPr bwMode="auto">
          <a:xfrm flipV="1">
            <a:off x="4345996" y="2578203"/>
            <a:ext cx="1050103" cy="557105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正方形/長方形 26"/>
          <p:cNvSpPr/>
          <p:nvPr/>
        </p:nvSpPr>
        <p:spPr bwMode="auto">
          <a:xfrm>
            <a:off x="2566862" y="3403783"/>
            <a:ext cx="4367338" cy="223856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 bwMode="auto">
          <a:xfrm>
            <a:off x="2688626" y="4992406"/>
            <a:ext cx="6274204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 smtClean="0"/>
              <a:t>3. Draw </a:t>
            </a:r>
            <a:r>
              <a:rPr lang="en-US" altLang="ja-JP" dirty="0"/>
              <a:t>the line with mouse to specify period for </a:t>
            </a:r>
            <a:r>
              <a:rPr lang="en-US" altLang="ja-JP" dirty="0" smtClean="0"/>
              <a:t>motion detect recording</a:t>
            </a:r>
            <a:endParaRPr lang="ja-JP" altLang="en-US" dirty="0"/>
          </a:p>
        </p:txBody>
      </p:sp>
      <p:cxnSp>
        <p:nvCxnSpPr>
          <p:cNvPr id="29" name="直線コネクタ 28"/>
          <p:cNvCxnSpPr>
            <a:stCxn id="28" idx="0"/>
          </p:cNvCxnSpPr>
          <p:nvPr/>
        </p:nvCxnSpPr>
        <p:spPr bwMode="auto">
          <a:xfrm flipH="1" flipV="1">
            <a:off x="4871047" y="4242225"/>
            <a:ext cx="954681" cy="75018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正方形/長方形 29"/>
          <p:cNvSpPr/>
          <p:nvPr/>
        </p:nvSpPr>
        <p:spPr bwMode="auto">
          <a:xfrm>
            <a:off x="2566861" y="2725170"/>
            <a:ext cx="1700339" cy="34346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cxnSp>
        <p:nvCxnSpPr>
          <p:cNvPr id="32" name="直線コネクタ 31"/>
          <p:cNvCxnSpPr>
            <a:endCxn id="30" idx="1"/>
          </p:cNvCxnSpPr>
          <p:nvPr/>
        </p:nvCxnSpPr>
        <p:spPr bwMode="auto">
          <a:xfrm flipV="1">
            <a:off x="1889472" y="2896902"/>
            <a:ext cx="677389" cy="709662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正方形/長方形 32"/>
          <p:cNvSpPr/>
          <p:nvPr/>
        </p:nvSpPr>
        <p:spPr bwMode="auto">
          <a:xfrm>
            <a:off x="3360111" y="5737597"/>
            <a:ext cx="756745" cy="409904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HGPｺﾞｼｯｸE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 bwMode="auto">
          <a:xfrm>
            <a:off x="4035149" y="6312993"/>
            <a:ext cx="4927681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/>
              <a:t>Click  </a:t>
            </a:r>
            <a:r>
              <a:rPr lang="en-US" altLang="ja-JP" dirty="0" smtClean="0"/>
              <a:t>to copy and apply same schedule to </a:t>
            </a:r>
            <a:r>
              <a:rPr lang="en-US" altLang="ja-JP" dirty="0"/>
              <a:t>other channel</a:t>
            </a:r>
            <a:endParaRPr lang="ja-JP" altLang="en-US" dirty="0"/>
          </a:p>
        </p:txBody>
      </p:sp>
      <p:cxnSp>
        <p:nvCxnSpPr>
          <p:cNvPr id="35" name="直線コネクタ 34"/>
          <p:cNvCxnSpPr>
            <a:stCxn id="34" idx="1"/>
            <a:endCxn id="33" idx="2"/>
          </p:cNvCxnSpPr>
          <p:nvPr/>
        </p:nvCxnSpPr>
        <p:spPr bwMode="auto">
          <a:xfrm flipH="1" flipV="1">
            <a:off x="3738484" y="6147501"/>
            <a:ext cx="296665" cy="340343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テキスト ボックス 18"/>
          <p:cNvSpPr txBox="1"/>
          <p:nvPr/>
        </p:nvSpPr>
        <p:spPr bwMode="auto">
          <a:xfrm>
            <a:off x="346313" y="846129"/>
            <a:ext cx="5106705" cy="442035"/>
          </a:xfrm>
          <a:prstGeom prst="rect">
            <a:avLst/>
          </a:prstGeom>
          <a:solidFill>
            <a:srgbClr val="CCFF99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2000" i="1" dirty="0" smtClean="0"/>
              <a:t>Motion Detect  Recording  Schedule Setup</a:t>
            </a:r>
            <a:endParaRPr lang="ja-JP" altLang="en-US" sz="2000" i="1" dirty="0"/>
          </a:p>
        </p:txBody>
      </p:sp>
      <p:sp>
        <p:nvSpPr>
          <p:cNvPr id="20" name="テキスト ボックス 19"/>
          <p:cNvSpPr txBox="1"/>
          <p:nvPr/>
        </p:nvSpPr>
        <p:spPr bwMode="auto">
          <a:xfrm>
            <a:off x="54509" y="3628224"/>
            <a:ext cx="3403226" cy="626701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1. Select </a:t>
            </a:r>
            <a:r>
              <a:rPr lang="en-US" altLang="ja-JP" sz="1500" dirty="0" smtClean="0">
                <a:effectLst/>
                <a:latin typeface="Arial" charset="0"/>
                <a:ea typeface="ＭＳ Ｐゴシック" pitchFamily="50" charset="-128"/>
              </a:rPr>
              <a:t>channel number</a:t>
            </a:r>
          </a:p>
          <a:p>
            <a:pPr marL="0" marR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(Make</a:t>
            </a:r>
            <a:r>
              <a:rPr kumimoji="1" lang="en-US" altLang="ja-JP" sz="15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 sure to specify correct number!</a:t>
            </a:r>
            <a:r>
              <a:rPr kumimoji="1" lang="en-US" altLang="ja-JP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5654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32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Appendix</a:t>
            </a:r>
            <a:endParaRPr lang="en-US" altLang="ja-JP" sz="32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 bwMode="auto">
          <a:xfrm>
            <a:off x="2053919" y="2475824"/>
            <a:ext cx="5161720" cy="1341192"/>
          </a:xfrm>
          <a:prstGeom prst="rect">
            <a:avLst/>
          </a:prstGeom>
          <a:noFill/>
          <a:ln w="19050" algn="ctr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54000" tIns="36000" rIns="54000" bIns="36000" rtlCol="0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3600" b="0" i="1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Arial" charset="0"/>
                <a:ea typeface="ＭＳ Ｐゴシック" pitchFamily="50" charset="-128"/>
              </a:rPr>
              <a:t>Motion Detect Snapshot</a:t>
            </a:r>
            <a:r>
              <a:rPr kumimoji="1" lang="en-US" altLang="ja-JP" sz="3600" b="0" i="1" u="none" strike="noStrike" kern="1200" cap="none" spc="0" normalizeH="0" noProof="0" dirty="0" smtClean="0">
                <a:ln>
                  <a:noFill/>
                </a:ln>
                <a:uLnTx/>
                <a:uFillTx/>
                <a:latin typeface="Arial" charset="0"/>
                <a:ea typeface="ＭＳ Ｐゴシック" pitchFamily="50" charset="-128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3600" b="0" i="1" u="none" strike="noStrike" kern="1200" cap="none" spc="0" normalizeH="0" noProof="0" dirty="0" smtClean="0">
                <a:ln>
                  <a:noFill/>
                </a:ln>
                <a:uLnTx/>
                <a:uFillTx/>
                <a:latin typeface="Arial" charset="0"/>
                <a:ea typeface="ＭＳ Ｐゴシック" pitchFamily="50" charset="-128"/>
              </a:rPr>
              <a:t>Setup Procedure</a:t>
            </a:r>
            <a:endParaRPr kumimoji="1" lang="ja-JP" altLang="en-US" sz="3600" b="0" i="1" u="none" strike="noStrike" kern="1200" cap="none" spc="0" normalizeH="0" baseline="0" noProof="0" dirty="0" smtClean="0">
              <a:ln>
                <a:noFill/>
              </a:ln>
              <a:uLnTx/>
              <a:uFillTx/>
              <a:latin typeface="Arial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132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732" y="1633539"/>
            <a:ext cx="5984171" cy="4430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正方形/長方形 28"/>
          <p:cNvSpPr/>
          <p:nvPr/>
        </p:nvSpPr>
        <p:spPr bwMode="auto">
          <a:xfrm>
            <a:off x="2857415" y="3250598"/>
            <a:ext cx="2279176" cy="24566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 bwMode="auto">
          <a:xfrm>
            <a:off x="4092253" y="4616449"/>
            <a:ext cx="3194130" cy="349702"/>
          </a:xfrm>
          <a:prstGeom prst="rect">
            <a:avLst/>
          </a:prstGeom>
          <a:solidFill>
            <a:srgbClr val="FFFF99"/>
          </a:solidFill>
          <a:ln w="19050" algn="ctr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none" lIns="54000" tIns="36000" rIns="54000" bIns="36000" rtlCol="0">
            <a:spAutoFit/>
          </a:bodyPr>
          <a:lstStyle>
            <a:defPPr>
              <a:defRPr lang="ja-JP"/>
            </a:defPPr>
            <a:lvl1pPr marL="0" marR="0" indent="0" algn="l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dirty="0">
                <a:solidFill>
                  <a:srgbClr val="000000"/>
                </a:solidFill>
              </a:rPr>
              <a:t>Select “Trigger” </a:t>
            </a:r>
            <a:r>
              <a:rPr lang="en-US" altLang="ja-JP" dirty="0" smtClean="0">
                <a:solidFill>
                  <a:srgbClr val="000000"/>
                </a:solidFill>
              </a:rPr>
              <a:t>as </a:t>
            </a:r>
            <a:r>
              <a:rPr lang="en-US" altLang="ja-JP" dirty="0">
                <a:solidFill>
                  <a:srgbClr val="000000"/>
                </a:solidFill>
              </a:rPr>
              <a:t>snapshot setting</a:t>
            </a:r>
          </a:p>
        </p:txBody>
      </p:sp>
      <p:cxnSp>
        <p:nvCxnSpPr>
          <p:cNvPr id="31" name="直線コネクタ 30"/>
          <p:cNvCxnSpPr>
            <a:stCxn id="29" idx="3"/>
            <a:endCxn id="30" idx="0"/>
          </p:cNvCxnSpPr>
          <p:nvPr/>
        </p:nvCxnSpPr>
        <p:spPr bwMode="auto">
          <a:xfrm>
            <a:off x="5136591" y="3373428"/>
            <a:ext cx="552727" cy="1243021"/>
          </a:xfrm>
          <a:prstGeom prst="lin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11313"/>
            <a:ext cx="91316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ctr"/>
            <a:r>
              <a:rPr lang="en-US" altLang="ja-JP" sz="2800" b="1" dirty="0" smtClean="0">
                <a:solidFill>
                  <a:srgbClr val="FFFFFF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Motion Detect Snapshot Setup Procedure</a:t>
            </a:r>
            <a:endParaRPr lang="en-US" altLang="ja-JP" sz="2800" b="1" dirty="0">
              <a:solidFill>
                <a:srgbClr val="FFFFFF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テキスト ボックス 8"/>
          <p:cNvSpPr txBox="1"/>
          <p:nvPr/>
        </p:nvSpPr>
        <p:spPr bwMode="auto">
          <a:xfrm>
            <a:off x="402595" y="867252"/>
            <a:ext cx="2554120" cy="408116"/>
          </a:xfrm>
          <a:prstGeom prst="rect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54000" tIns="36000" rIns="54000" bIns="36000" rtlCol="0">
            <a:spAutoFit/>
          </a:bodyPr>
          <a:lstStyle>
            <a:defPPr>
              <a:defRPr lang="ja-JP"/>
            </a:defPPr>
            <a:lvl1pPr marL="0" marR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 sz="1500">
                <a:effectLst/>
                <a:latin typeface="Arial" charset="0"/>
                <a:ea typeface="ＭＳ Ｐゴシック" pitchFamily="50" charset="-128"/>
              </a:defRPr>
            </a:lvl1pPr>
          </a:lstStyle>
          <a:p>
            <a:r>
              <a:rPr lang="en-US" altLang="ja-JP" sz="2000" i="1" dirty="0" smtClean="0"/>
              <a:t>Snapshot Setup</a:t>
            </a:r>
            <a:endParaRPr lang="ja-JP" alt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92087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3ff3bc49f048c1ff29fe4310f4d0872742769a4"/>
</p:tagLst>
</file>

<file path=ppt/theme/theme1.xml><?xml version="1.0" encoding="utf-8"?>
<a:theme xmlns:a="http://schemas.openxmlformats.org/drawingml/2006/main" name="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solidFill>
            <a:srgbClr val="FFFFFF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wrap="square" lIns="54000" tIns="36000" rIns="54000" bIns="3600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500" b="0" i="0" u="none" strike="noStrike" kern="1200" cap="none" spc="0" normalizeH="0" baseline="0" noProof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</a:objectDefaults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noFill/>
          <a:miter lim="800000"/>
          <a:headEnd/>
          <a:tailEnd/>
        </a:ln>
        <a:extLst/>
      </a:spPr>
      <a:bodyPr wrap="none" lIns="54000" tIns="36000" rIns="54000" bIns="36000" rtlCol="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500" dirty="0" smtClean="0">
            <a:effectLst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ublic テンプレート">
  <a:themeElements>
    <a:clrScheme name="エコロジー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noFill/>
          <a:miter lim="800000"/>
          <a:headEnd/>
          <a:tailEnd/>
        </a:ln>
        <a:extLst/>
      </a:spPr>
      <a:bodyPr wrap="none" lIns="54000" tIns="36000" rIns="54000" bIns="36000" rtlCol="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1500" dirty="0" smtClean="0">
            <a:effectLst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Public テンプレート">
  <a:themeElements>
    <a:clrScheme name="Panasonic SSBD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HGPｺﾞｼｯｸE" pitchFamily="50" charset="-128"/>
          </a:defRPr>
        </a:defPPr>
      </a:lstStyle>
    </a:lnDef>
    <a:txDef>
      <a:spPr bwMode="auto">
        <a:noFill/>
        <a:ln w="19050" algn="ctr">
          <a:solidFill>
            <a:srgbClr val="FFFFFF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wrap="none" lIns="54000" tIns="36000" rIns="54000" bIns="36000" rtlCol="0">
        <a:spAutoFit/>
      </a:bodyPr>
      <a:lstStyle>
        <a:defPPr marL="0" marR="0" indent="0" algn="ctr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500" b="0" i="0" u="none" strike="noStrike" kern="1200" cap="none" spc="0" normalizeH="0" baseline="0" noProof="0" dirty="0" smtClean="0">
            <a:ln>
              <a:noFill/>
            </a:ln>
            <a:effectLst/>
            <a:uLnTx/>
            <a:uFillTx/>
            <a:latin typeface="Arial" charset="0"/>
            <a:ea typeface="ＭＳ Ｐゴシック" pitchFamily="50" charset="-128"/>
          </a:defRPr>
        </a:defPPr>
      </a:lstStyle>
    </a:txDef>
  </a:objectDefaults>
  <a:extraClrSchemeLst>
    <a:extraClrScheme>
      <a:clrScheme name="2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390</Words>
  <Application>Microsoft Office PowerPoint</Application>
  <PresentationFormat>On-screen Show (4:3)</PresentationFormat>
  <Paragraphs>70</Paragraphs>
  <Slides>12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Public テンプレート</vt:lpstr>
      <vt:lpstr>デザインの設定</vt:lpstr>
      <vt:lpstr>2_Public テンプレート</vt:lpstr>
      <vt:lpstr>3_Public テンプレート</vt:lpstr>
      <vt:lpstr>1_Public テンプレート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2014-02-09T23:21:35Z</dcterms:created>
  <dcterms:modified xsi:type="dcterms:W3CDTF">2016-01-21T09:06:08Z</dcterms:modified>
</cp:coreProperties>
</file>