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  <p:sldMasterId id="2147484160" r:id="rId2"/>
    <p:sldMasterId id="2147484164" r:id="rId3"/>
    <p:sldMasterId id="2147484169" r:id="rId4"/>
  </p:sldMasterIdLst>
  <p:notesMasterIdLst>
    <p:notesMasterId r:id="rId33"/>
  </p:notesMasterIdLst>
  <p:handoutMasterIdLst>
    <p:handoutMasterId r:id="rId34"/>
  </p:handoutMasterIdLst>
  <p:sldIdLst>
    <p:sldId id="1210" r:id="rId5"/>
    <p:sldId id="1228" r:id="rId6"/>
    <p:sldId id="1213" r:id="rId7"/>
    <p:sldId id="1224" r:id="rId8"/>
    <p:sldId id="1235" r:id="rId9"/>
    <p:sldId id="1211" r:id="rId10"/>
    <p:sldId id="1225" r:id="rId11"/>
    <p:sldId id="1232" r:id="rId12"/>
    <p:sldId id="1230" r:id="rId13"/>
    <p:sldId id="1175" r:id="rId14"/>
    <p:sldId id="1176" r:id="rId15"/>
    <p:sldId id="1219" r:id="rId16"/>
    <p:sldId id="1236" r:id="rId17"/>
    <p:sldId id="1234" r:id="rId18"/>
    <p:sldId id="1237" r:id="rId19"/>
    <p:sldId id="1233" r:id="rId20"/>
    <p:sldId id="1231" r:id="rId21"/>
    <p:sldId id="1239" r:id="rId22"/>
    <p:sldId id="1238" r:id="rId23"/>
    <p:sldId id="1240" r:id="rId24"/>
    <p:sldId id="1241" r:id="rId25"/>
    <p:sldId id="1215" r:id="rId26"/>
    <p:sldId id="1221" r:id="rId27"/>
    <p:sldId id="1217" r:id="rId28"/>
    <p:sldId id="1223" r:id="rId29"/>
    <p:sldId id="1208" r:id="rId30"/>
    <p:sldId id="1229" r:id="rId31"/>
    <p:sldId id="1227" r:id="rId32"/>
  </p:sldIdLst>
  <p:sldSz cx="9144000" cy="6858000" type="screen4x3"/>
  <p:notesSz cx="7104063" cy="10234613"/>
  <p:custDataLst>
    <p:tags r:id="rId35"/>
  </p:custDataLst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3">
          <p15:clr>
            <a:srgbClr val="A4A3A4"/>
          </p15:clr>
        </p15:guide>
        <p15:guide id="2" orient="horz" pos="2359">
          <p15:clr>
            <a:srgbClr val="A4A3A4"/>
          </p15:clr>
        </p15:guide>
        <p15:guide id="3" orient="horz" pos="3314">
          <p15:clr>
            <a:srgbClr val="A4A3A4"/>
          </p15:clr>
        </p15:guide>
        <p15:guide id="4" orient="horz" pos="2999">
          <p15:clr>
            <a:srgbClr val="A4A3A4"/>
          </p15:clr>
        </p15:guide>
        <p15:guide id="5" pos="1406">
          <p15:clr>
            <a:srgbClr val="A4A3A4"/>
          </p15:clr>
        </p15:guide>
        <p15:guide id="6" pos="3315">
          <p15:clr>
            <a:srgbClr val="A4A3A4"/>
          </p15:clr>
        </p15:guide>
        <p15:guide id="7" pos="1695">
          <p15:clr>
            <a:srgbClr val="A4A3A4"/>
          </p15:clr>
        </p15:guide>
        <p15:guide id="8" pos="90">
          <p15:clr>
            <a:srgbClr val="A4A3A4"/>
          </p15:clr>
        </p15:guide>
        <p15:guide id="9" pos="5692">
          <p15:clr>
            <a:srgbClr val="A4A3A4"/>
          </p15:clr>
        </p15:guide>
        <p15:guide id="10" pos="4468">
          <p15:clr>
            <a:srgbClr val="A4A3A4"/>
          </p15:clr>
        </p15:guide>
        <p15:guide id="11" pos="2815">
          <p15:clr>
            <a:srgbClr val="A4A3A4"/>
          </p15:clr>
        </p15:guide>
        <p15:guide id="1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FFCC00"/>
    <a:srgbClr val="CCFF99"/>
    <a:srgbClr val="99FF99"/>
    <a:srgbClr val="CCCCFF"/>
    <a:srgbClr val="FFFF99"/>
    <a:srgbClr val="FF0000"/>
    <a:srgbClr val="FFFF00"/>
    <a:srgbClr val="000066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テーマ スタイル 1 - アクセント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E8034E78-7F5D-4C2E-B375-FC64B27BC917}" styleName="スタイル (濃色)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スタイル (中間)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B1032C-EA38-4F05-BA0D-38AFFFC7BED3}" styleName="淡色スタイル 3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47" autoAdjust="0"/>
    <p:restoredTop sz="89496" autoAdjust="0"/>
  </p:normalViewPr>
  <p:slideViewPr>
    <p:cSldViewPr snapToGrid="0" snapToObjects="1">
      <p:cViewPr varScale="1">
        <p:scale>
          <a:sx n="79" d="100"/>
          <a:sy n="79" d="100"/>
        </p:scale>
        <p:origin x="1854" y="96"/>
      </p:cViewPr>
      <p:guideLst>
        <p:guide orient="horz" pos="913"/>
        <p:guide orient="horz" pos="2359"/>
        <p:guide orient="horz" pos="3314"/>
        <p:guide orient="horz" pos="2999"/>
        <p:guide pos="1406"/>
        <p:guide pos="3315"/>
        <p:guide pos="1695"/>
        <p:guide pos="90"/>
        <p:guide pos="5692"/>
        <p:guide pos="4468"/>
        <p:guide pos="281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 snapToObjects="1">
      <p:cViewPr varScale="1">
        <p:scale>
          <a:sx n="76" d="100"/>
          <a:sy n="76" d="100"/>
        </p:scale>
        <p:origin x="-3288" y="-108"/>
      </p:cViewPr>
      <p:guideLst>
        <p:guide orient="horz" pos="3223"/>
        <p:guide pos="2237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t" anchorCtr="0" compatLnSpc="1">
            <a:prstTxWarp prst="textNoShape">
              <a:avLst/>
            </a:prstTxWarp>
          </a:bodyPr>
          <a:lstStyle>
            <a:lvl1pPr algn="l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4313" y="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t" anchorCtr="0" compatLnSpc="1">
            <a:prstTxWarp prst="textNoShape">
              <a:avLst/>
            </a:prstTxWarp>
          </a:bodyPr>
          <a:lstStyle>
            <a:lvl1pPr algn="r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b" anchorCtr="0" compatLnSpc="1">
            <a:prstTxWarp prst="textNoShape">
              <a:avLst/>
            </a:prstTxWarp>
          </a:bodyPr>
          <a:lstStyle>
            <a:lvl1pPr algn="l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4313" y="972185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b" anchorCtr="0" compatLnSpc="1">
            <a:prstTxWarp prst="textNoShape">
              <a:avLst/>
            </a:prstTxWarp>
          </a:bodyPr>
          <a:lstStyle>
            <a:lvl1pPr algn="r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E1CE3482-4769-4D04-80A4-5321F99B6E82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1248460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t" anchorCtr="0" compatLnSpc="1">
            <a:prstTxWarp prst="textNoShape">
              <a:avLst/>
            </a:prstTxWarp>
          </a:bodyPr>
          <a:lstStyle>
            <a:lvl1pPr algn="l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4313" y="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t" anchorCtr="0" compatLnSpc="1">
            <a:prstTxWarp prst="textNoShape">
              <a:avLst/>
            </a:prstTxWarp>
          </a:bodyPr>
          <a:lstStyle>
            <a:lvl1pPr algn="r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880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3775" y="766763"/>
            <a:ext cx="5119688" cy="3840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4837" cy="460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b" anchorCtr="0" compatLnSpc="1">
            <a:prstTxWarp prst="textNoShape">
              <a:avLst/>
            </a:prstTxWarp>
          </a:bodyPr>
          <a:lstStyle>
            <a:lvl1pPr algn="l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4313" y="972185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b" anchorCtr="0" compatLnSpc="1">
            <a:prstTxWarp prst="textNoShape">
              <a:avLst/>
            </a:prstTxWarp>
          </a:bodyPr>
          <a:lstStyle>
            <a:lvl1pPr algn="r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A8E3200A-AD79-4BB1-BAB0-2A7AA18CB5FF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541938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5363" y="768350"/>
            <a:ext cx="5114925" cy="3836988"/>
          </a:xfrm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1200" y="4860925"/>
            <a:ext cx="5681663" cy="4605338"/>
          </a:xfrm>
          <a:noFill/>
        </p:spPr>
        <p:txBody>
          <a:bodyPr/>
          <a:lstStyle/>
          <a:p>
            <a:pPr eaLnBrk="1" hangingPunct="1"/>
            <a:endParaRPr lang="ja-JP" altLang="ja-JP" dirty="0" smtClean="0">
              <a:latin typeface="Arial" pitchFamily="34" charset="0"/>
              <a:ea typeface="ＭＳ Ｐ明朝" pitchFamily="18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5363" y="768350"/>
            <a:ext cx="5114925" cy="3836988"/>
          </a:xfrm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1200" y="4860925"/>
            <a:ext cx="5681663" cy="4605338"/>
          </a:xfrm>
          <a:noFill/>
        </p:spPr>
        <p:txBody>
          <a:bodyPr/>
          <a:lstStyle/>
          <a:p>
            <a:pPr eaLnBrk="1" hangingPunct="1"/>
            <a:endParaRPr lang="ja-JP" altLang="ja-JP" dirty="0" smtClean="0">
              <a:latin typeface="Arial" pitchFamily="34" charset="0"/>
              <a:ea typeface="ＭＳ Ｐ明朝" pitchFamily="18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5363" y="768350"/>
            <a:ext cx="5114925" cy="3836988"/>
          </a:xfrm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1200" y="4860925"/>
            <a:ext cx="5681663" cy="4605338"/>
          </a:xfrm>
          <a:noFill/>
        </p:spPr>
        <p:txBody>
          <a:bodyPr/>
          <a:lstStyle/>
          <a:p>
            <a:pPr eaLnBrk="1" hangingPunct="1"/>
            <a:endParaRPr lang="ja-JP" altLang="ja-JP" dirty="0" smtClean="0">
              <a:latin typeface="Arial" pitchFamily="34" charset="0"/>
              <a:ea typeface="ＭＳ Ｐ明朝" pitchFamily="18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389" y="4343619"/>
            <a:ext cx="5483225" cy="4113781"/>
          </a:xfrm>
          <a:noFill/>
        </p:spPr>
        <p:txBody>
          <a:bodyPr/>
          <a:lstStyle/>
          <a:p>
            <a:pPr eaLnBrk="1" hangingPunct="1"/>
            <a:endParaRPr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785579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389" y="4343619"/>
            <a:ext cx="5483225" cy="4113781"/>
          </a:xfrm>
          <a:noFill/>
        </p:spPr>
        <p:txBody>
          <a:bodyPr/>
          <a:lstStyle/>
          <a:p>
            <a:pPr eaLnBrk="1" hangingPunct="1"/>
            <a:endParaRPr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3224493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389" y="4343619"/>
            <a:ext cx="5483225" cy="4113781"/>
          </a:xfrm>
          <a:noFill/>
        </p:spPr>
        <p:txBody>
          <a:bodyPr/>
          <a:lstStyle/>
          <a:p>
            <a:pPr eaLnBrk="1" hangingPunct="1"/>
            <a:endParaRPr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322449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5363" y="768350"/>
            <a:ext cx="5114925" cy="3836988"/>
          </a:xfrm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1200" y="4860925"/>
            <a:ext cx="5681663" cy="4605338"/>
          </a:xfrm>
          <a:noFill/>
        </p:spPr>
        <p:txBody>
          <a:bodyPr/>
          <a:lstStyle/>
          <a:p>
            <a:pPr eaLnBrk="1" hangingPunct="1"/>
            <a:endParaRPr lang="ja-JP" altLang="ja-JP" dirty="0" smtClean="0">
              <a:latin typeface="Arial" pitchFamily="34" charset="0"/>
              <a:ea typeface="ＭＳ Ｐ明朝" pitchFamily="18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389" y="4343619"/>
            <a:ext cx="5483225" cy="4113781"/>
          </a:xfrm>
          <a:noFill/>
        </p:spPr>
        <p:txBody>
          <a:bodyPr/>
          <a:lstStyle/>
          <a:p>
            <a:pPr eaLnBrk="1" hangingPunct="1"/>
            <a:endParaRPr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3224493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22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23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24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25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26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27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804986" indent="-30961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238441" indent="-247688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733817" indent="-247688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229193" indent="-247688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724569" indent="-247688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3219945" indent="-247688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715322" indent="-247688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4210698" indent="-247688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fld id="{A20A1397-0FEC-4A1A-908E-CED8A8551D1D}" type="slidenum">
              <a:rPr lang="en-US" altLang="ja-JP" smtClean="0">
                <a:solidFill>
                  <a:prstClr val="black"/>
                </a:solidFill>
              </a:rPr>
              <a:pPr eaLnBrk="1" hangingPunct="1"/>
              <a:t>28</a:t>
            </a:fld>
            <a:endParaRPr lang="en-US" altLang="ja-JP" dirty="0" smtClean="0">
              <a:solidFill>
                <a:prstClr val="black"/>
              </a:solidFill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ja-JP" altLang="ja-JP" dirty="0" smtClean="0">
              <a:latin typeface="Arial" pitchFamily="34" charset="0"/>
              <a:ea typeface="ＭＳ Ｐ明朝" pitchFamily="18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5363" y="768350"/>
            <a:ext cx="5114925" cy="3836988"/>
          </a:xfrm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1200" y="4860925"/>
            <a:ext cx="5681663" cy="4605338"/>
          </a:xfrm>
          <a:noFill/>
        </p:spPr>
        <p:txBody>
          <a:bodyPr/>
          <a:lstStyle/>
          <a:p>
            <a:pPr eaLnBrk="1" hangingPunct="1"/>
            <a:endParaRPr lang="ja-JP" altLang="ja-JP" dirty="0" smtClean="0">
              <a:latin typeface="Arial" pitchFamily="34" charset="0"/>
              <a:ea typeface="ＭＳ Ｐ明朝" pitchFamily="18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8254023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8254023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5666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5666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5363" y="768350"/>
            <a:ext cx="5114925" cy="3836988"/>
          </a:xfrm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1200" y="4860925"/>
            <a:ext cx="5681663" cy="4605338"/>
          </a:xfrm>
          <a:noFill/>
        </p:spPr>
        <p:txBody>
          <a:bodyPr/>
          <a:lstStyle/>
          <a:p>
            <a:pPr eaLnBrk="1" hangingPunct="1"/>
            <a:endParaRPr lang="ja-JP" altLang="ja-JP" dirty="0" smtClean="0">
              <a:latin typeface="Arial" pitchFamily="34" charset="0"/>
              <a:ea typeface="ＭＳ Ｐ明朝" pitchFamily="18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6039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86D42A-6835-41E0-B3BE-A51E0E26C3B4}" type="datetimeFigureOut">
              <a:rPr lang="ja-JP" altLang="en-US"/>
              <a:pPr>
                <a:defRPr/>
              </a:pPr>
              <a:t>2016/12/14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C2C723-39B5-4ABE-B773-1C112C0B594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984434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9603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DCF44-1114-4D2B-94FC-B617DDE1AC56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4249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DCF44-1114-4D2B-94FC-B617DDE1AC56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026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1206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9F9F2C-DBB3-41F5-8EB2-802C553B973A}" type="datetime1">
              <a:rPr lang="ja-JP" altLang="en-US">
                <a:solidFill>
                  <a:srgbClr val="000000"/>
                </a:solidFill>
              </a:rPr>
              <a:pPr>
                <a:defRPr/>
              </a:pPr>
              <a:t>2016/12/14</a:t>
            </a:fld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D7ABB-39E5-4C91-A07F-5067797CC417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918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D9062-0CDD-4F2F-A790-7192E1E6E941}" type="datetime1">
              <a:rPr lang="ja-JP" altLang="en-US">
                <a:solidFill>
                  <a:srgbClr val="000000"/>
                </a:solidFill>
              </a:rPr>
              <a:pPr>
                <a:defRPr/>
              </a:pPr>
              <a:t>2016/12/14</a:t>
            </a:fld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98639-E2AC-4ECC-988A-49D652EB5632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558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1A00FE-8FF7-401D-9D14-DCFD3CECD02C}" type="datetime1">
              <a:rPr lang="ja-JP" altLang="en-US">
                <a:solidFill>
                  <a:srgbClr val="000000"/>
                </a:solidFill>
              </a:rPr>
              <a:pPr>
                <a:defRPr/>
              </a:pPr>
              <a:t>2016/12/14</a:t>
            </a:fld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4FA82-B505-402B-9BEC-A86E9D8E37F6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5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109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DCF44-1114-4D2B-94FC-B617DDE1AC56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8842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6711F4-29ED-4B77-B1AE-24E513CA9331}" type="datetimeFigureOut">
              <a:rPr lang="ja-JP" altLang="en-US"/>
              <a:pPr>
                <a:defRPr/>
              </a:pPr>
              <a:t>2016/12/14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68B192-4B19-4A78-9DEC-7EE7B0F6D68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83987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-23813"/>
            <a:ext cx="9144000" cy="644526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/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28575" y="-22225"/>
            <a:ext cx="9172575" cy="6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82674" y="59379"/>
            <a:ext cx="479425" cy="454459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36000" tIns="36000" rIns="36000" bIns="36000" anchor="ctr" anchorCtr="0">
            <a:noAutofit/>
          </a:bodyPr>
          <a:lstStyle>
            <a:defPPr>
              <a:defRPr lang="ja-JP"/>
            </a:defPPr>
            <a:lvl1pPr algn="ctr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lang="en-US" altLang="ja-JP" sz="2000" kern="1200">
                <a:solidFill>
                  <a:srgbClr val="FFFFFF"/>
                </a:solidFill>
                <a:effectLst/>
                <a:latin typeface="Arial" charset="0"/>
                <a:ea typeface="ＭＳ Ｐゴシック" pitchFamily="50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E1CE11-114C-4B8C-9023-6A015C7C2B52}" type="slidenum">
              <a:rPr kumimoji="1" lang="en-US" altLang="ja-JP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pitchFamily="50" charset="-128"/>
              </a:rPr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pitchFamily="5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2" r:id="rId1"/>
    <p:sldLayoutId id="2147484172" r:id="rId2"/>
    <p:sldLayoutId id="214748417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586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EB9A9A1F-338C-4285-A18F-32306FABE9D7}" type="datetime1">
              <a:rPr lang="ja-JP" altLang="en-US">
                <a:solidFill>
                  <a:srgbClr val="000000"/>
                </a:solidFill>
              </a:rPr>
              <a:pPr>
                <a:defRPr/>
              </a:pPr>
              <a:t>2016/12/14</a:t>
            </a:fld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1586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1586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5C2C812C-77D1-42BF-AE5F-32976A493115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920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1" r:id="rId1"/>
    <p:sldLayoutId id="2147484162" r:id="rId2"/>
    <p:sldLayoutId id="2147484163" r:id="rId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-23813"/>
            <a:ext cx="9144000" cy="644526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28575" y="-22225"/>
            <a:ext cx="9172575" cy="6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82674" y="59379"/>
            <a:ext cx="479425" cy="454459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36000" tIns="36000" rIns="36000" bIns="36000" anchor="ctr" anchorCtr="0">
            <a:noAutofit/>
          </a:bodyPr>
          <a:lstStyle>
            <a:defPPr>
              <a:defRPr lang="ja-JP"/>
            </a:defPPr>
            <a:lvl1pPr algn="ctr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lang="en-US" altLang="ja-JP" sz="2000" kern="1200">
                <a:solidFill>
                  <a:srgbClr val="FFFFFF"/>
                </a:solidFill>
                <a:effectLst/>
                <a:latin typeface="Arial" charset="0"/>
                <a:ea typeface="ＭＳ Ｐゴシック" pitchFamily="50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9pPr>
          </a:lstStyle>
          <a:p>
            <a:pPr>
              <a:defRPr/>
            </a:pPr>
            <a:fld id="{C6E1CE11-114C-4B8C-9023-6A015C7C2B52}" type="slidenum">
              <a:rPr smtClean="0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09493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5" r:id="rId1"/>
    <p:sldLayoutId id="2147484166" r:id="rId2"/>
    <p:sldLayoutId id="2147484167" r:id="rId3"/>
    <p:sldLayoutId id="2147484168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-23813"/>
            <a:ext cx="9144000" cy="644526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28575" y="-22225"/>
            <a:ext cx="9172575" cy="6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82674" y="59379"/>
            <a:ext cx="479425" cy="454459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36000" tIns="36000" rIns="36000" bIns="36000" anchor="ctr" anchorCtr="0">
            <a:noAutofit/>
          </a:bodyPr>
          <a:lstStyle>
            <a:defPPr>
              <a:defRPr lang="ja-JP"/>
            </a:defPPr>
            <a:lvl1pPr algn="ctr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lang="en-US" altLang="ja-JP" sz="2000" kern="1200">
                <a:solidFill>
                  <a:srgbClr val="FFFFFF"/>
                </a:solidFill>
                <a:effectLst/>
                <a:latin typeface="Arial" charset="0"/>
                <a:ea typeface="ＭＳ Ｐゴシック" pitchFamily="50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9pPr>
          </a:lstStyle>
          <a:p>
            <a:pPr>
              <a:defRPr/>
            </a:pPr>
            <a:fld id="{C6E1CE11-114C-4B8C-9023-6A015C7C2B52}" type="slidenum">
              <a:rPr smtClean="0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15772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0" r:id="rId1"/>
    <p:sldLayoutId id="2147484171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wmf"/><Relationship Id="rId5" Type="http://schemas.openxmlformats.org/officeDocument/2006/relationships/image" Target="../media/image69.jpeg"/><Relationship Id="rId4" Type="http://schemas.openxmlformats.org/officeDocument/2006/relationships/image" Target="../media/image6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7454898" y="6084888"/>
            <a:ext cx="1701800" cy="795337"/>
            <a:chOff x="2789" y="0"/>
            <a:chExt cx="1072" cy="501"/>
          </a:xfrm>
        </p:grpSpPr>
        <p:pic>
          <p:nvPicPr>
            <p:cNvPr id="4" name="Picture 2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2789" y="0"/>
              <a:ext cx="1072" cy="5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FF0000"/>
                      </a:gs>
                      <a:gs pos="100000">
                        <a:schemeClr val="tx1"/>
                      </a:gs>
                    </a:gsLst>
                    <a:lin ang="27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5" descr="Panasonic_RGB_w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5" y="180"/>
              <a:ext cx="881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7625" y="2076548"/>
            <a:ext cx="9143999" cy="1745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ja-JP" sz="3600" b="1" dirty="0">
                <a:solidFill>
                  <a:srgbClr val="003399"/>
                </a:solidFill>
                <a:ea typeface="HGP創英角ｺﾞｼｯｸUB" pitchFamily="50" charset="-128"/>
              </a:rPr>
              <a:t>C</a:t>
            </a:r>
            <a:r>
              <a:rPr lang="it-IT" altLang="ja-JP" sz="3600" b="1" dirty="0" smtClean="0">
                <a:solidFill>
                  <a:srgbClr val="003399"/>
                </a:solidFill>
                <a:ea typeface="HGP創英角ｺﾞｼｯｸUB" pitchFamily="50" charset="-128"/>
              </a:rPr>
              <a:t>-Series</a:t>
            </a:r>
            <a:r>
              <a:rPr lang="it-IT" altLang="ja-JP" sz="3600" b="1" dirty="0" smtClean="0">
                <a:solidFill>
                  <a:srgbClr val="003399"/>
                </a:solidFill>
                <a:effectLst/>
                <a:ea typeface="HGP創英角ｺﾞｼｯｸUB" pitchFamily="50" charset="-128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it-IT" altLang="ja-JP" sz="800" b="1" dirty="0">
              <a:solidFill>
                <a:srgbClr val="003399"/>
              </a:solidFill>
              <a:effectLst/>
              <a:ea typeface="HGP創英角ｺﾞｼｯｸUB" pitchFamily="50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b="1" dirty="0" smtClean="0">
                <a:solidFill>
                  <a:srgbClr val="003399"/>
                </a:solidFill>
                <a:effectLst/>
                <a:ea typeface="HGP創英角ｺﾞｼｯｸUB" pitchFamily="50" charset="-128"/>
              </a:rPr>
              <a:t>Basic Setup/ Operation Guide</a:t>
            </a:r>
            <a:endParaRPr lang="it-IT" altLang="ja-JP" b="1" dirty="0">
              <a:solidFill>
                <a:srgbClr val="003399"/>
              </a:solidFill>
              <a:effectLst/>
              <a:ea typeface="HGP創英角ｺﾞｼｯｸUB" pitchFamily="50" charset="-128"/>
            </a:endParaRPr>
          </a:p>
        </p:txBody>
      </p:sp>
      <p:sp>
        <p:nvSpPr>
          <p:cNvPr id="7" name="Text Box 26"/>
          <p:cNvSpPr txBox="1">
            <a:spLocks noChangeArrowheads="1"/>
          </p:cNvSpPr>
          <p:nvPr/>
        </p:nvSpPr>
        <p:spPr bwMode="auto">
          <a:xfrm>
            <a:off x="0" y="6107113"/>
            <a:ext cx="9144001" cy="202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defTabSz="912813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defTabSz="912813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defTabSz="912813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defTabSz="912813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defTabSz="912813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lnSpc>
                <a:spcPct val="30000"/>
              </a:lnSpc>
              <a:spcBef>
                <a:spcPct val="50000"/>
              </a:spcBef>
              <a:buFontTx/>
              <a:buNone/>
            </a:pPr>
            <a:r>
              <a:rPr lang="en-US" altLang="ja-JP" sz="1800" dirty="0" smtClean="0">
                <a:solidFill>
                  <a:srgbClr val="0041C0"/>
                </a:solidFill>
                <a:effectLst/>
                <a:latin typeface="Tahoma" pitchFamily="34" charset="0"/>
              </a:rPr>
              <a:t>Panasonic System Solution Asia Pacific</a:t>
            </a:r>
          </a:p>
        </p:txBody>
      </p:sp>
      <p:sp>
        <p:nvSpPr>
          <p:cNvPr id="9" name="Rectangle 7"/>
          <p:cNvSpPr txBox="1">
            <a:spLocks noChangeArrowheads="1"/>
          </p:cNvSpPr>
          <p:nvPr/>
        </p:nvSpPr>
        <p:spPr bwMode="auto">
          <a:xfrm>
            <a:off x="0" y="5033414"/>
            <a:ext cx="9144000" cy="705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lnSpc>
                <a:spcPct val="80000"/>
              </a:lnSpc>
              <a:buNone/>
            </a:pPr>
            <a:r>
              <a:rPr lang="en-US" altLang="ja-JP" sz="1800" dirty="0" smtClean="0">
                <a:solidFill>
                  <a:srgbClr val="0041C0"/>
                </a:solidFill>
                <a:effectLst/>
                <a:latin typeface="Tahoma" pitchFamily="34" charset="0"/>
                <a:cs typeface="Tahoma" pitchFamily="34" charset="0"/>
              </a:rPr>
              <a:t>November 2016</a:t>
            </a:r>
            <a:endParaRPr lang="en-US" altLang="ja-JP" sz="1800" dirty="0">
              <a:solidFill>
                <a:srgbClr val="0041C0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11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6573" y="895240"/>
            <a:ext cx="2748652" cy="1891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68790" y="3829029"/>
            <a:ext cx="3624689" cy="26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6573" y="3829029"/>
            <a:ext cx="3594276" cy="26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40250" y="866126"/>
            <a:ext cx="3492000" cy="1908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32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Startup Wizard(1/3)</a:t>
            </a:r>
            <a:endParaRPr lang="en-US" altLang="ja-JP" sz="32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AutoShape 22"/>
          <p:cNvSpPr>
            <a:spLocks noChangeArrowheads="1"/>
          </p:cNvSpPr>
          <p:nvPr/>
        </p:nvSpPr>
        <p:spPr bwMode="auto">
          <a:xfrm>
            <a:off x="4042617" y="1358007"/>
            <a:ext cx="468313" cy="395288"/>
          </a:xfrm>
          <a:prstGeom prst="rightArrow">
            <a:avLst>
              <a:gd name="adj1" fmla="val 50000"/>
              <a:gd name="adj2" fmla="val 29618"/>
            </a:avLst>
          </a:prstGeom>
          <a:solidFill>
            <a:srgbClr val="FFFF00"/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 dirty="0"/>
          </a:p>
        </p:txBody>
      </p:sp>
      <p:sp>
        <p:nvSpPr>
          <p:cNvPr id="2" name="テキスト ボックス 1"/>
          <p:cNvSpPr txBox="1"/>
          <p:nvPr/>
        </p:nvSpPr>
        <p:spPr bwMode="auto">
          <a:xfrm>
            <a:off x="5838665" y="2906554"/>
            <a:ext cx="1651144" cy="324247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500" dirty="0" smtClean="0">
                <a:effectLst/>
                <a:latin typeface="Arial" charset="0"/>
                <a:ea typeface="ＭＳ Ｐゴシック" pitchFamily="50" charset="-128"/>
              </a:rPr>
              <a:t>Password : 12345</a:t>
            </a:r>
            <a:endParaRPr kumimoji="1" lang="ja-JP" altLang="en-US" sz="15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1" name="AutoShape 24"/>
          <p:cNvSpPr>
            <a:spLocks noChangeArrowheads="1"/>
          </p:cNvSpPr>
          <p:nvPr/>
        </p:nvSpPr>
        <p:spPr bwMode="auto">
          <a:xfrm rot="8936485">
            <a:off x="4111015" y="3356581"/>
            <a:ext cx="468313" cy="395287"/>
          </a:xfrm>
          <a:prstGeom prst="rightArrow">
            <a:avLst>
              <a:gd name="adj1" fmla="val 50000"/>
              <a:gd name="adj2" fmla="val 29619"/>
            </a:avLst>
          </a:prstGeom>
          <a:solidFill>
            <a:srgbClr val="FFFF00"/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346573" y="3544885"/>
            <a:ext cx="3594275" cy="246221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1600" dirty="0" smtClean="0">
                <a:effectLst/>
                <a:latin typeface="Tahoma" pitchFamily="34" charset="0"/>
                <a:ea typeface="ＭＳ Ｐゴシック" charset="-128"/>
              </a:rPr>
              <a:t>General Setting</a:t>
            </a:r>
            <a:endParaRPr lang="en-US" altLang="ja-JP" sz="1600" dirty="0">
              <a:effectLst/>
              <a:latin typeface="Tahoma" pitchFamily="34" charset="0"/>
              <a:ea typeface="ＭＳ Ｐゴシック" charset="-128"/>
            </a:endParaRPr>
          </a:p>
        </p:txBody>
      </p:sp>
      <p:sp>
        <p:nvSpPr>
          <p:cNvPr id="3" name="正方形/長方形 2"/>
          <p:cNvSpPr/>
          <p:nvPr/>
        </p:nvSpPr>
        <p:spPr bwMode="auto">
          <a:xfrm>
            <a:off x="488731" y="1958888"/>
            <a:ext cx="756745" cy="331491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 bwMode="auto">
          <a:xfrm>
            <a:off x="358848" y="2786868"/>
            <a:ext cx="2736377" cy="515901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200" dirty="0" smtClean="0">
                <a:effectLst/>
                <a:latin typeface="Arial" charset="0"/>
                <a:ea typeface="ＭＳ Ｐゴシック" pitchFamily="50" charset="-128"/>
              </a:rPr>
              <a:t>Uncheck the button, </a:t>
            </a:r>
          </a:p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200" dirty="0" smtClean="0">
                <a:effectLst/>
                <a:latin typeface="Arial" charset="0"/>
                <a:ea typeface="ＭＳ Ｐゴシック" pitchFamily="50" charset="-128"/>
              </a:rPr>
              <a:t>the setup wizard is cancelled next time</a:t>
            </a:r>
            <a:endParaRPr kumimoji="1" lang="ja-JP" altLang="en-US" sz="1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5" name="直線コネクタ 4"/>
          <p:cNvCxnSpPr>
            <a:stCxn id="18" idx="0"/>
            <a:endCxn id="3" idx="2"/>
          </p:cNvCxnSpPr>
          <p:nvPr/>
        </p:nvCxnSpPr>
        <p:spPr bwMode="auto">
          <a:xfrm flipH="1" flipV="1">
            <a:off x="867104" y="2290379"/>
            <a:ext cx="859933" cy="496489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" name="円/楕円 5"/>
          <p:cNvSpPr/>
          <p:nvPr/>
        </p:nvSpPr>
        <p:spPr bwMode="auto">
          <a:xfrm>
            <a:off x="6705496" y="1753295"/>
            <a:ext cx="1288771" cy="364216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cxnSp>
        <p:nvCxnSpPr>
          <p:cNvPr id="9" name="直線コネクタ 8"/>
          <p:cNvCxnSpPr>
            <a:stCxn id="2" idx="0"/>
            <a:endCxn id="6" idx="4"/>
          </p:cNvCxnSpPr>
          <p:nvPr/>
        </p:nvCxnSpPr>
        <p:spPr bwMode="auto">
          <a:xfrm flipV="1">
            <a:off x="6664237" y="2117511"/>
            <a:ext cx="685645" cy="789043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AutoShape 22"/>
          <p:cNvSpPr>
            <a:spLocks noChangeArrowheads="1"/>
          </p:cNvSpPr>
          <p:nvPr/>
        </p:nvSpPr>
        <p:spPr bwMode="auto">
          <a:xfrm>
            <a:off x="4179413" y="4861936"/>
            <a:ext cx="468313" cy="395288"/>
          </a:xfrm>
          <a:prstGeom prst="rightArrow">
            <a:avLst>
              <a:gd name="adj1" fmla="val 50000"/>
              <a:gd name="adj2" fmla="val 29618"/>
            </a:avLst>
          </a:prstGeom>
          <a:solidFill>
            <a:srgbClr val="FFFF00"/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 dirty="0"/>
          </a:p>
        </p:txBody>
      </p:sp>
      <p:sp>
        <p:nvSpPr>
          <p:cNvPr id="4" name="正方形/長方形 3"/>
          <p:cNvSpPr/>
          <p:nvPr/>
        </p:nvSpPr>
        <p:spPr bwMode="auto">
          <a:xfrm>
            <a:off x="5240250" y="5278626"/>
            <a:ext cx="3492000" cy="93600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7" name="正方形/長方形 6"/>
          <p:cNvSpPr/>
          <p:nvPr/>
        </p:nvSpPr>
        <p:spPr bwMode="auto">
          <a:xfrm>
            <a:off x="7389843" y="4479755"/>
            <a:ext cx="647114" cy="208609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5213292" y="3587631"/>
            <a:ext cx="3518957" cy="246221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1600" dirty="0" smtClean="0">
                <a:effectLst/>
                <a:latin typeface="Tahoma" pitchFamily="34" charset="0"/>
                <a:ea typeface="ＭＳ Ｐゴシック" charset="-128"/>
              </a:rPr>
              <a:t>General Setting / Date &amp; Time</a:t>
            </a:r>
            <a:endParaRPr lang="en-US" altLang="ja-JP" sz="1600" dirty="0">
              <a:effectLst/>
              <a:latin typeface="Tahoma" pitchFamily="34" charset="0"/>
              <a:ea typeface="ＭＳ Ｐゴシック" charset="-128"/>
            </a:endParaRPr>
          </a:p>
        </p:txBody>
      </p:sp>
      <p:sp>
        <p:nvSpPr>
          <p:cNvPr id="37" name="テキスト ボックス 36"/>
          <p:cNvSpPr txBox="1"/>
          <p:nvPr/>
        </p:nvSpPr>
        <p:spPr bwMode="auto">
          <a:xfrm>
            <a:off x="4042617" y="6211208"/>
            <a:ext cx="2221866" cy="515901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Recommend to set NTP server </a:t>
            </a:r>
          </a:p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if internet is available</a:t>
            </a:r>
            <a:endParaRPr kumimoji="1" lang="ja-JP" altLang="en-US" sz="1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12" name="直線コネクタ 11"/>
          <p:cNvCxnSpPr>
            <a:stCxn id="7" idx="0"/>
          </p:cNvCxnSpPr>
          <p:nvPr/>
        </p:nvCxnSpPr>
        <p:spPr bwMode="auto">
          <a:xfrm flipV="1">
            <a:off x="7713400" y="4298316"/>
            <a:ext cx="440351" cy="181439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直線コネクタ 19"/>
          <p:cNvCxnSpPr>
            <a:stCxn id="4" idx="1"/>
            <a:endCxn id="37" idx="0"/>
          </p:cNvCxnSpPr>
          <p:nvPr/>
        </p:nvCxnSpPr>
        <p:spPr bwMode="auto">
          <a:xfrm flipH="1">
            <a:off x="5153550" y="5746626"/>
            <a:ext cx="86700" cy="464583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テキスト ボックス 37"/>
          <p:cNvSpPr txBox="1"/>
          <p:nvPr/>
        </p:nvSpPr>
        <p:spPr bwMode="auto">
          <a:xfrm>
            <a:off x="2521274" y="5222915"/>
            <a:ext cx="1538843" cy="294302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>
            <a:defPPr>
              <a:defRPr lang="ja-JP"/>
            </a:defPPr>
            <a:lvl1pPr marL="0" marR="0" indent="0" algn="l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12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dirty="0"/>
              <a:t>Change if necessary</a:t>
            </a:r>
          </a:p>
        </p:txBody>
      </p:sp>
      <p:sp>
        <p:nvSpPr>
          <p:cNvPr id="27" name="テキスト ボックス 26"/>
          <p:cNvSpPr txBox="1"/>
          <p:nvPr/>
        </p:nvSpPr>
        <p:spPr bwMode="auto">
          <a:xfrm>
            <a:off x="7668024" y="4024339"/>
            <a:ext cx="1226347" cy="294302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200" dirty="0" smtClean="0">
                <a:effectLst/>
                <a:latin typeface="Arial" charset="0"/>
                <a:ea typeface="ＭＳ Ｐゴシック" pitchFamily="50" charset="-128"/>
              </a:rPr>
              <a:t>Select local time</a:t>
            </a:r>
            <a:endParaRPr kumimoji="1" lang="en-US" altLang="ja-JP" sz="1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charset="0"/>
              <a:ea typeface="ＭＳ Ｐゴシック" pitchFamily="50" charset="-128"/>
            </a:endParaRPr>
          </a:p>
        </p:txBody>
      </p:sp>
      <p:sp>
        <p:nvSpPr>
          <p:cNvPr id="32" name="正方形/長方形 31"/>
          <p:cNvSpPr/>
          <p:nvPr/>
        </p:nvSpPr>
        <p:spPr bwMode="auto">
          <a:xfrm>
            <a:off x="496023" y="4193616"/>
            <a:ext cx="1645672" cy="1828607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cxnSp>
        <p:nvCxnSpPr>
          <p:cNvPr id="33" name="直線コネクタ 32"/>
          <p:cNvCxnSpPr>
            <a:stCxn id="32" idx="3"/>
            <a:endCxn id="38" idx="1"/>
          </p:cNvCxnSpPr>
          <p:nvPr/>
        </p:nvCxnSpPr>
        <p:spPr bwMode="auto">
          <a:xfrm>
            <a:off x="2141695" y="5107920"/>
            <a:ext cx="379579" cy="262146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5240250" y="639493"/>
            <a:ext cx="3553229" cy="246221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1600" dirty="0" smtClean="0">
                <a:effectLst/>
                <a:latin typeface="Tahoma" pitchFamily="34" charset="0"/>
                <a:ea typeface="ＭＳ Ｐゴシック" charset="-128"/>
              </a:rPr>
              <a:t>System Login</a:t>
            </a:r>
            <a:endParaRPr lang="en-US" altLang="ja-JP" sz="1600" dirty="0">
              <a:effectLst/>
              <a:latin typeface="Tahoma" pitchFamily="34" charset="0"/>
              <a:ea typeface="ＭＳ Ｐゴシック" charset="-128"/>
            </a:endParaRP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344558" y="662683"/>
            <a:ext cx="2750668" cy="246221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1600" dirty="0" smtClean="0">
                <a:effectLst/>
                <a:ea typeface="ＭＳ Ｐゴシック" charset="-128"/>
              </a:rPr>
              <a:t>Startup Wizard</a:t>
            </a:r>
            <a:endParaRPr lang="en-US" altLang="ja-JP" sz="1600" dirty="0">
              <a:effectLst/>
              <a:latin typeface="Tahoma" pitchFamily="34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9875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4939" y="4782104"/>
            <a:ext cx="3508976" cy="1851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32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Startup Wizard(2/3)</a:t>
            </a:r>
            <a:endParaRPr lang="en-US" altLang="ja-JP" sz="32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AutoShape 24"/>
          <p:cNvSpPr>
            <a:spLocks noChangeArrowheads="1"/>
          </p:cNvSpPr>
          <p:nvPr/>
        </p:nvSpPr>
        <p:spPr bwMode="auto">
          <a:xfrm>
            <a:off x="2956625" y="5715534"/>
            <a:ext cx="468313" cy="395287"/>
          </a:xfrm>
          <a:prstGeom prst="rightArrow">
            <a:avLst>
              <a:gd name="adj1" fmla="val 50000"/>
              <a:gd name="adj2" fmla="val 29619"/>
            </a:avLst>
          </a:prstGeom>
          <a:solidFill>
            <a:srgbClr val="FFFF00"/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ja-JP" altLang="en-US" sz="1800" kern="0" dirty="0" smtClean="0">
              <a:solidFill>
                <a:srgbClr val="000000"/>
              </a:solidFill>
              <a:effectLst/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371453" y="727971"/>
            <a:ext cx="3676672" cy="246221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1600" dirty="0" smtClean="0">
                <a:effectLst/>
                <a:ea typeface="ＭＳ Ｐゴシック" charset="-128"/>
              </a:rPr>
              <a:t>Camera Channel Encode Setting</a:t>
            </a:r>
            <a:endParaRPr lang="en-US" altLang="ja-JP" sz="1600" dirty="0">
              <a:effectLst/>
              <a:latin typeface="Tahoma" pitchFamily="34" charset="0"/>
              <a:ea typeface="ＭＳ Ｐゴシック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 bwMode="auto">
          <a:xfrm>
            <a:off x="299692" y="4575115"/>
            <a:ext cx="2772599" cy="737501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ja-JP" sz="1200" dirty="0" smtClean="0">
                <a:effectLst/>
              </a:rPr>
              <a:t>&lt;Step1&gt;</a:t>
            </a:r>
          </a:p>
          <a:p>
            <a:pPr algn="l">
              <a:lnSpc>
                <a:spcPct val="120000"/>
              </a:lnSpc>
            </a:pPr>
            <a:r>
              <a:rPr lang="en-US" altLang="ja-JP" sz="1200" dirty="0" smtClean="0">
                <a:effectLst/>
              </a:rPr>
              <a:t>Make </a:t>
            </a:r>
            <a:r>
              <a:rPr lang="en-US" altLang="ja-JP" sz="1200" dirty="0">
                <a:effectLst/>
              </a:rPr>
              <a:t>sure you </a:t>
            </a:r>
            <a:r>
              <a:rPr lang="en-US" altLang="ja-JP" sz="1200" dirty="0" smtClean="0">
                <a:effectLst/>
              </a:rPr>
              <a:t>decide which </a:t>
            </a:r>
            <a:r>
              <a:rPr lang="en-US" altLang="ja-JP" sz="1200" dirty="0">
                <a:effectLst/>
              </a:rPr>
              <a:t>camera to </a:t>
            </a:r>
            <a:r>
              <a:rPr lang="en-US" altLang="ja-JP" sz="1200" dirty="0" smtClean="0">
                <a:effectLst/>
              </a:rPr>
              <a:t>go </a:t>
            </a:r>
            <a:r>
              <a:rPr lang="en-US" altLang="ja-JP" sz="1200" dirty="0">
                <a:effectLst/>
              </a:rPr>
              <a:t>to which </a:t>
            </a:r>
            <a:r>
              <a:rPr lang="en-US" altLang="ja-JP" sz="1200" dirty="0" smtClean="0">
                <a:effectLst/>
              </a:rPr>
              <a:t>channel</a:t>
            </a:r>
          </a:p>
        </p:txBody>
      </p:sp>
      <p:sp>
        <p:nvSpPr>
          <p:cNvPr id="10" name="テキスト ボックス 9"/>
          <p:cNvSpPr txBox="1"/>
          <p:nvPr/>
        </p:nvSpPr>
        <p:spPr bwMode="auto">
          <a:xfrm>
            <a:off x="7064418" y="5621289"/>
            <a:ext cx="1969498" cy="9591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ja-JP" sz="1200" dirty="0" smtClean="0">
                <a:effectLst/>
              </a:rPr>
              <a:t>&lt;Step2&gt; </a:t>
            </a:r>
          </a:p>
          <a:p>
            <a:pPr algn="l">
              <a:lnSpc>
                <a:spcPct val="120000"/>
              </a:lnSpc>
            </a:pPr>
            <a:r>
              <a:rPr lang="en-US" altLang="ja-JP" sz="1200" dirty="0" smtClean="0">
                <a:effectLst/>
              </a:rPr>
              <a:t>Example plug </a:t>
            </a:r>
            <a:r>
              <a:rPr lang="en-US" altLang="ja-JP" sz="1200" dirty="0">
                <a:effectLst/>
              </a:rPr>
              <a:t>in the </a:t>
            </a:r>
            <a:r>
              <a:rPr lang="en-US" altLang="ja-JP" sz="1200" b="1" dirty="0" smtClean="0">
                <a:effectLst/>
              </a:rPr>
              <a:t>CH1</a:t>
            </a:r>
            <a:r>
              <a:rPr lang="en-US" altLang="ja-JP" sz="1200" dirty="0" smtClean="0">
                <a:effectLst/>
              </a:rPr>
              <a:t> camera </a:t>
            </a:r>
          </a:p>
          <a:p>
            <a:pPr algn="l">
              <a:lnSpc>
                <a:spcPct val="120000"/>
              </a:lnSpc>
            </a:pPr>
            <a:r>
              <a:rPr lang="en-US" altLang="ja-JP" sz="1200" dirty="0" smtClean="0">
                <a:effectLst/>
              </a:rPr>
              <a:t>into </a:t>
            </a:r>
            <a:r>
              <a:rPr lang="en-US" altLang="ja-JP" sz="1200" dirty="0">
                <a:effectLst/>
              </a:rPr>
              <a:t>the </a:t>
            </a:r>
            <a:r>
              <a:rPr lang="en-US" altLang="ja-JP" sz="1200" dirty="0" smtClean="0">
                <a:effectLst/>
              </a:rPr>
              <a:t>Video In </a:t>
            </a:r>
            <a:r>
              <a:rPr lang="en-US" altLang="ja-JP" sz="1200" b="1" dirty="0" smtClean="0">
                <a:effectLst/>
              </a:rPr>
              <a:t>Port1</a:t>
            </a:r>
            <a:r>
              <a:rPr lang="en-US" altLang="ja-JP" sz="1200" dirty="0" smtClean="0">
                <a:effectLst/>
              </a:rPr>
              <a:t> </a:t>
            </a:r>
            <a:r>
              <a:rPr lang="en-US" altLang="ja-JP" sz="1200" dirty="0" smtClean="0">
                <a:effectLst/>
                <a:latin typeface="Arial" charset="0"/>
                <a:ea typeface="ＭＳ Ｐゴシック" pitchFamily="50" charset="-128"/>
              </a:rPr>
              <a:t> </a:t>
            </a:r>
            <a:endParaRPr kumimoji="1" lang="ja-JP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14" name="直線コネクタ 13"/>
          <p:cNvCxnSpPr>
            <a:stCxn id="9" idx="2"/>
            <a:endCxn id="13" idx="0"/>
          </p:cNvCxnSpPr>
          <p:nvPr/>
        </p:nvCxnSpPr>
        <p:spPr bwMode="auto">
          <a:xfrm flipH="1">
            <a:off x="1510721" y="5312616"/>
            <a:ext cx="175271" cy="150652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548" y="5534215"/>
            <a:ext cx="465137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7199" y="5543555"/>
            <a:ext cx="4270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5464" y="5544682"/>
            <a:ext cx="465137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7049" y="5536303"/>
            <a:ext cx="4270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テキスト ボックス 4"/>
          <p:cNvSpPr txBox="1"/>
          <p:nvPr/>
        </p:nvSpPr>
        <p:spPr bwMode="auto">
          <a:xfrm>
            <a:off x="398370" y="6023286"/>
            <a:ext cx="365535" cy="240378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CH1</a:t>
            </a:r>
          </a:p>
        </p:txBody>
      </p:sp>
      <p:sp>
        <p:nvSpPr>
          <p:cNvPr id="32" name="テキスト ボックス 31"/>
          <p:cNvSpPr txBox="1"/>
          <p:nvPr/>
        </p:nvSpPr>
        <p:spPr bwMode="auto">
          <a:xfrm>
            <a:off x="1036032" y="6016032"/>
            <a:ext cx="365536" cy="240378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CH2</a:t>
            </a:r>
          </a:p>
        </p:txBody>
      </p:sp>
      <p:sp>
        <p:nvSpPr>
          <p:cNvPr id="33" name="テキスト ボックス 32"/>
          <p:cNvSpPr txBox="1"/>
          <p:nvPr/>
        </p:nvSpPr>
        <p:spPr bwMode="auto">
          <a:xfrm>
            <a:off x="1589348" y="6008778"/>
            <a:ext cx="365536" cy="240378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CH3</a:t>
            </a:r>
          </a:p>
        </p:txBody>
      </p:sp>
      <p:sp>
        <p:nvSpPr>
          <p:cNvPr id="34" name="テキスト ボックス 33"/>
          <p:cNvSpPr txBox="1"/>
          <p:nvPr/>
        </p:nvSpPr>
        <p:spPr bwMode="auto">
          <a:xfrm>
            <a:off x="2191682" y="6030552"/>
            <a:ext cx="365536" cy="240378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CH4</a:t>
            </a:r>
          </a:p>
        </p:txBody>
      </p:sp>
      <p:sp>
        <p:nvSpPr>
          <p:cNvPr id="35" name="テキスト ボックス 34"/>
          <p:cNvSpPr txBox="1"/>
          <p:nvPr/>
        </p:nvSpPr>
        <p:spPr bwMode="auto">
          <a:xfrm>
            <a:off x="358858" y="6364368"/>
            <a:ext cx="413625" cy="240378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Port1</a:t>
            </a:r>
          </a:p>
        </p:txBody>
      </p:sp>
      <p:sp>
        <p:nvSpPr>
          <p:cNvPr id="36" name="テキスト ボックス 35"/>
          <p:cNvSpPr txBox="1"/>
          <p:nvPr/>
        </p:nvSpPr>
        <p:spPr bwMode="auto">
          <a:xfrm>
            <a:off x="984744" y="6371628"/>
            <a:ext cx="413626" cy="240378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Port2</a:t>
            </a:r>
          </a:p>
        </p:txBody>
      </p:sp>
      <p:sp>
        <p:nvSpPr>
          <p:cNvPr id="37" name="テキスト ボックス 36"/>
          <p:cNvSpPr txBox="1"/>
          <p:nvPr/>
        </p:nvSpPr>
        <p:spPr bwMode="auto">
          <a:xfrm>
            <a:off x="1575714" y="6353010"/>
            <a:ext cx="413626" cy="240378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Port3</a:t>
            </a:r>
          </a:p>
        </p:txBody>
      </p:sp>
      <p:sp>
        <p:nvSpPr>
          <p:cNvPr id="38" name="テキスト ボックス 37"/>
          <p:cNvSpPr txBox="1"/>
          <p:nvPr/>
        </p:nvSpPr>
        <p:spPr bwMode="auto">
          <a:xfrm>
            <a:off x="2174898" y="6354382"/>
            <a:ext cx="413626" cy="240378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Port4</a:t>
            </a:r>
          </a:p>
        </p:txBody>
      </p:sp>
      <p:sp>
        <p:nvSpPr>
          <p:cNvPr id="39" name="上下矢印 38"/>
          <p:cNvSpPr/>
          <p:nvPr/>
        </p:nvSpPr>
        <p:spPr bwMode="auto">
          <a:xfrm>
            <a:off x="1182089" y="6229036"/>
            <a:ext cx="66079" cy="129732"/>
          </a:xfrm>
          <a:prstGeom prst="upDownArrow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40" name="上下矢印 39"/>
          <p:cNvSpPr/>
          <p:nvPr/>
        </p:nvSpPr>
        <p:spPr bwMode="auto">
          <a:xfrm>
            <a:off x="1748537" y="6226168"/>
            <a:ext cx="66079" cy="129732"/>
          </a:xfrm>
          <a:prstGeom prst="upDownArrow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42" name="上下矢印 41"/>
          <p:cNvSpPr/>
          <p:nvPr/>
        </p:nvSpPr>
        <p:spPr bwMode="auto">
          <a:xfrm>
            <a:off x="535139" y="6246288"/>
            <a:ext cx="66079" cy="129732"/>
          </a:xfrm>
          <a:prstGeom prst="upDownArrow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45" name="上下矢印 44"/>
          <p:cNvSpPr/>
          <p:nvPr/>
        </p:nvSpPr>
        <p:spPr bwMode="auto">
          <a:xfrm>
            <a:off x="2346621" y="6229058"/>
            <a:ext cx="66079" cy="129732"/>
          </a:xfrm>
          <a:prstGeom prst="upDownArrow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 bwMode="auto">
          <a:xfrm>
            <a:off x="299692" y="5463268"/>
            <a:ext cx="2422058" cy="1148738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555" y="1017224"/>
            <a:ext cx="3669570" cy="2774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7" name="直線コネクタ 26"/>
          <p:cNvCxnSpPr>
            <a:stCxn id="10" idx="1"/>
            <a:endCxn id="2" idx="3"/>
          </p:cNvCxnSpPr>
          <p:nvPr/>
        </p:nvCxnSpPr>
        <p:spPr bwMode="auto">
          <a:xfrm flipH="1">
            <a:off x="6759617" y="6100839"/>
            <a:ext cx="304801" cy="200511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AutoShape 24"/>
          <p:cNvSpPr>
            <a:spLocks noChangeArrowheads="1"/>
          </p:cNvSpPr>
          <p:nvPr/>
        </p:nvSpPr>
        <p:spPr bwMode="auto">
          <a:xfrm rot="5400000">
            <a:off x="1331195" y="3896314"/>
            <a:ext cx="468313" cy="395287"/>
          </a:xfrm>
          <a:prstGeom prst="rightArrow">
            <a:avLst>
              <a:gd name="adj1" fmla="val 50000"/>
              <a:gd name="adj2" fmla="val 29619"/>
            </a:avLst>
          </a:prstGeom>
          <a:solidFill>
            <a:srgbClr val="FFFF00"/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ja-JP" altLang="en-US" sz="1800" kern="0" dirty="0" smtClean="0">
              <a:solidFill>
                <a:srgbClr val="000000"/>
              </a:solidFill>
              <a:effectLst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6238756" y="6018282"/>
            <a:ext cx="520861" cy="566135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41" name="正方形/長方形 2"/>
          <p:cNvSpPr/>
          <p:nvPr/>
        </p:nvSpPr>
        <p:spPr bwMode="auto">
          <a:xfrm>
            <a:off x="1326627" y="2608932"/>
            <a:ext cx="694932" cy="143301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43" name="正方形/長方形 8"/>
          <p:cNvSpPr/>
          <p:nvPr/>
        </p:nvSpPr>
        <p:spPr bwMode="auto">
          <a:xfrm>
            <a:off x="1317102" y="2177352"/>
            <a:ext cx="694932" cy="115573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cxnSp>
        <p:nvCxnSpPr>
          <p:cNvPr id="44" name="直線コネクタ 9"/>
          <p:cNvCxnSpPr>
            <a:stCxn id="46" idx="1"/>
            <a:endCxn id="43" idx="3"/>
          </p:cNvCxnSpPr>
          <p:nvPr/>
        </p:nvCxnSpPr>
        <p:spPr bwMode="auto">
          <a:xfrm flipH="1">
            <a:off x="2012034" y="2168463"/>
            <a:ext cx="2177664" cy="66676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" name="テキスト ボックス 10"/>
          <p:cNvSpPr txBox="1"/>
          <p:nvPr/>
        </p:nvSpPr>
        <p:spPr bwMode="auto">
          <a:xfrm>
            <a:off x="4189698" y="1910512"/>
            <a:ext cx="1088490" cy="515901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CBR is </a:t>
            </a:r>
          </a:p>
          <a:p>
            <a:pPr marL="0" marR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recommended</a:t>
            </a:r>
            <a:endParaRPr kumimoji="1" lang="ja-JP" altLang="en-US" sz="1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48" name="直線コネクタ 13"/>
          <p:cNvCxnSpPr>
            <a:endCxn id="41" idx="3"/>
          </p:cNvCxnSpPr>
          <p:nvPr/>
        </p:nvCxnSpPr>
        <p:spPr bwMode="auto">
          <a:xfrm flipH="1" flipV="1">
            <a:off x="2021559" y="2680583"/>
            <a:ext cx="1821416" cy="186300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9" name="テキスト ボックス 12"/>
          <p:cNvSpPr txBox="1"/>
          <p:nvPr/>
        </p:nvSpPr>
        <p:spPr bwMode="auto">
          <a:xfrm>
            <a:off x="3822136" y="2608932"/>
            <a:ext cx="4344638" cy="515901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200" dirty="0" smtClean="0">
                <a:effectLst/>
                <a:latin typeface="Arial" charset="0"/>
                <a:ea typeface="ＭＳ Ｐゴシック" pitchFamily="50" charset="-128"/>
              </a:rPr>
              <a:t>2 Mbps</a:t>
            </a:r>
            <a:r>
              <a:rPr lang="en-US" altLang="ja-JP" sz="1200" dirty="0">
                <a:latin typeface="Arial" charset="0"/>
                <a:ea typeface="ＭＳ Ｐゴシック" pitchFamily="50" charset="-128"/>
              </a:rPr>
              <a:t> </a:t>
            </a:r>
            <a:r>
              <a:rPr lang="en-US" altLang="ja-JP" sz="1200" dirty="0" smtClean="0">
                <a:effectLst/>
                <a:latin typeface="Arial" charset="0"/>
                <a:ea typeface="ＭＳ Ｐゴシック" pitchFamily="50" charset="-128"/>
              </a:rPr>
              <a:t>is recommended for 720P resolution, 25fps recording.</a:t>
            </a:r>
          </a:p>
          <a:p>
            <a:pPr>
              <a:lnSpc>
                <a:spcPct val="120000"/>
              </a:lnSpc>
            </a:pPr>
            <a:r>
              <a:rPr lang="en-US" altLang="ja-JP" sz="1200" dirty="0" smtClean="0">
                <a:latin typeface="Arial" charset="0"/>
                <a:ea typeface="ＭＳ Ｐゴシック" pitchFamily="50" charset="-128"/>
              </a:rPr>
              <a:t>2 </a:t>
            </a:r>
            <a:r>
              <a:rPr lang="en-US" altLang="ja-JP" sz="1200" dirty="0">
                <a:latin typeface="Arial" charset="0"/>
                <a:ea typeface="ＭＳ Ｐゴシック" pitchFamily="50" charset="-128"/>
              </a:rPr>
              <a:t>Mbps is recommended for </a:t>
            </a:r>
            <a:r>
              <a:rPr lang="en-US" altLang="ja-JP" sz="1200" dirty="0" smtClean="0">
                <a:latin typeface="Arial" charset="0"/>
                <a:ea typeface="ＭＳ Ｐゴシック" pitchFamily="50" charset="-128"/>
              </a:rPr>
              <a:t>1080P </a:t>
            </a:r>
            <a:r>
              <a:rPr lang="en-US" altLang="ja-JP" sz="1200" dirty="0">
                <a:latin typeface="Arial" charset="0"/>
                <a:ea typeface="ＭＳ Ｐゴシック" pitchFamily="50" charset="-128"/>
              </a:rPr>
              <a:t>resolution, </a:t>
            </a:r>
            <a:r>
              <a:rPr lang="en-US" altLang="ja-JP" sz="1200" dirty="0" smtClean="0">
                <a:latin typeface="Arial" charset="0"/>
                <a:ea typeface="ＭＳ Ｐゴシック" pitchFamily="50" charset="-128"/>
              </a:rPr>
              <a:t>15fps </a:t>
            </a:r>
            <a:r>
              <a:rPr lang="en-US" altLang="ja-JP" sz="1200" dirty="0">
                <a:latin typeface="Arial" charset="0"/>
                <a:ea typeface="ＭＳ Ｐゴシック" pitchFamily="50" charset="-128"/>
              </a:rPr>
              <a:t>recording</a:t>
            </a:r>
            <a:endParaRPr lang="ja-JP" altLang="en-US" sz="1200" dirty="0"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7462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3484" y="905508"/>
            <a:ext cx="3410174" cy="2593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3200" b="1" dirty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Startup </a:t>
            </a:r>
            <a:r>
              <a:rPr lang="en-US" altLang="ja-JP" sz="32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Wizard(3/3) </a:t>
            </a:r>
            <a:endParaRPr lang="en-US" altLang="ja-JP" sz="32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720762" y="665605"/>
            <a:ext cx="3410174" cy="3185632"/>
            <a:chOff x="607569" y="1788625"/>
            <a:chExt cx="3770793" cy="3357943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7569" y="1918395"/>
              <a:ext cx="3770793" cy="28784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正方形/長方形 5"/>
            <p:cNvSpPr/>
            <p:nvPr/>
          </p:nvSpPr>
          <p:spPr bwMode="auto">
            <a:xfrm>
              <a:off x="1242974" y="2781131"/>
              <a:ext cx="2652143" cy="1307909"/>
            </a:xfrm>
            <a:prstGeom prst="rect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</a:endParaRPr>
            </a:p>
          </p:txBody>
        </p:sp>
        <p:sp>
          <p:nvSpPr>
            <p:cNvPr id="7" name="テキスト ボックス 6"/>
            <p:cNvSpPr txBox="1"/>
            <p:nvPr/>
          </p:nvSpPr>
          <p:spPr bwMode="auto">
            <a:xfrm>
              <a:off x="809862" y="4796866"/>
              <a:ext cx="3433592" cy="349702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rgbClr val="FF0000"/>
              </a:solidFill>
              <a:miter lim="800000"/>
              <a:headEnd/>
              <a:tailEnd/>
            </a:ln>
            <a:extLst/>
          </p:spPr>
          <p:txBody>
            <a:bodyPr wrap="square" lIns="54000" tIns="36000" rIns="54000" bIns="36000" rtlCol="0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ja-JP" sz="1500" dirty="0" smtClean="0">
                  <a:effectLst/>
                  <a:latin typeface="Arial" charset="0"/>
                  <a:ea typeface="ＭＳ Ｐゴシック" pitchFamily="50" charset="-128"/>
                </a:rPr>
                <a:t>24/7 recording is set as default</a:t>
              </a:r>
            </a:p>
          </p:txBody>
        </p: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607569" y="1788625"/>
              <a:ext cx="3770793" cy="259539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ja-JP" sz="1600" dirty="0" smtClean="0">
                  <a:effectLst/>
                  <a:latin typeface="Tahoma" pitchFamily="34" charset="0"/>
                  <a:ea typeface="ＭＳ Ｐゴシック" charset="-128"/>
                </a:rPr>
                <a:t>Recording Schedule Setting </a:t>
              </a:r>
              <a:endParaRPr lang="en-US" altLang="ja-JP" sz="1600" dirty="0">
                <a:effectLst/>
                <a:latin typeface="Tahoma" pitchFamily="34" charset="0"/>
                <a:ea typeface="ＭＳ Ｐゴシック" charset="-128"/>
              </a:endParaRPr>
            </a:p>
          </p:txBody>
        </p:sp>
      </p:grp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5206150" y="4078054"/>
            <a:ext cx="2847975" cy="246221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1600" dirty="0" smtClean="0">
                <a:effectLst/>
                <a:ea typeface="ＭＳ Ｐゴシック" charset="-128"/>
              </a:rPr>
              <a:t>End of Startup Wizard</a:t>
            </a:r>
            <a:endParaRPr lang="en-US" altLang="ja-JP" sz="1600" dirty="0">
              <a:effectLst/>
              <a:latin typeface="Tahoma" pitchFamily="34" charset="0"/>
              <a:ea typeface="ＭＳ Ｐゴシック" charset="-128"/>
            </a:endParaRPr>
          </a:p>
        </p:txBody>
      </p:sp>
      <p:sp>
        <p:nvSpPr>
          <p:cNvPr id="10" name="AutoShape 22"/>
          <p:cNvSpPr>
            <a:spLocks noChangeArrowheads="1"/>
          </p:cNvSpPr>
          <p:nvPr/>
        </p:nvSpPr>
        <p:spPr bwMode="auto">
          <a:xfrm>
            <a:off x="4270080" y="1935803"/>
            <a:ext cx="690518" cy="678300"/>
          </a:xfrm>
          <a:prstGeom prst="rightArrow">
            <a:avLst>
              <a:gd name="adj1" fmla="val 50000"/>
              <a:gd name="adj2" fmla="val 29618"/>
            </a:avLst>
          </a:prstGeom>
          <a:solidFill>
            <a:srgbClr val="FFFF00"/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0762" y="4287815"/>
            <a:ext cx="3410174" cy="2491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720762" y="4041594"/>
            <a:ext cx="3410174" cy="246221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1600" dirty="0" smtClean="0">
                <a:effectLst/>
                <a:ea typeface="ＭＳ Ｐゴシック" charset="-128"/>
              </a:rPr>
              <a:t>Network</a:t>
            </a:r>
            <a:r>
              <a:rPr lang="en-US" altLang="ja-JP" sz="1600" dirty="0" smtClean="0">
                <a:effectLst/>
                <a:latin typeface="Tahoma" pitchFamily="34" charset="0"/>
                <a:ea typeface="ＭＳ Ｐゴシック" charset="-128"/>
              </a:rPr>
              <a:t> Setting</a:t>
            </a:r>
            <a:endParaRPr lang="en-US" altLang="ja-JP" sz="1600" dirty="0">
              <a:effectLst/>
              <a:latin typeface="Tahoma" pitchFamily="34" charset="0"/>
              <a:ea typeface="ＭＳ Ｐゴシック" charset="-128"/>
            </a:endParaRPr>
          </a:p>
        </p:txBody>
      </p:sp>
      <p:sp>
        <p:nvSpPr>
          <p:cNvPr id="14" name="正方形/長方形 19"/>
          <p:cNvSpPr/>
          <p:nvPr/>
        </p:nvSpPr>
        <p:spPr bwMode="auto">
          <a:xfrm>
            <a:off x="903710" y="4827288"/>
            <a:ext cx="2122559" cy="954107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dirty="0"/>
          </a:p>
        </p:txBody>
      </p:sp>
      <p:cxnSp>
        <p:nvCxnSpPr>
          <p:cNvPr id="15" name="直線コネクタ 21"/>
          <p:cNvCxnSpPr>
            <a:stCxn id="16" idx="0"/>
            <a:endCxn id="14" idx="2"/>
          </p:cNvCxnSpPr>
          <p:nvPr/>
        </p:nvCxnSpPr>
        <p:spPr bwMode="auto">
          <a:xfrm flipV="1">
            <a:off x="1964990" y="5781395"/>
            <a:ext cx="0" cy="286579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テキスト ボックス 28"/>
          <p:cNvSpPr txBox="1"/>
          <p:nvPr/>
        </p:nvSpPr>
        <p:spPr bwMode="auto">
          <a:xfrm>
            <a:off x="1195568" y="6067974"/>
            <a:ext cx="1538843" cy="294302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>
            <a:defPPr>
              <a:defRPr lang="ja-JP"/>
            </a:defPPr>
            <a:lvl1pPr marL="0" marR="0" indent="0" algn="l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12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dirty="0"/>
              <a:t>Change if necessary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06150" y="4356649"/>
            <a:ext cx="2847975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2" name="直線コネクタ 21"/>
          <p:cNvCxnSpPr>
            <a:stCxn id="23" idx="0"/>
            <a:endCxn id="19" idx="2"/>
          </p:cNvCxnSpPr>
          <p:nvPr/>
        </p:nvCxnSpPr>
        <p:spPr bwMode="auto">
          <a:xfrm flipH="1" flipV="1">
            <a:off x="6599237" y="1473200"/>
            <a:ext cx="364982" cy="1015839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テキスト ボックス 28"/>
          <p:cNvSpPr txBox="1"/>
          <p:nvPr/>
        </p:nvSpPr>
        <p:spPr bwMode="auto">
          <a:xfrm>
            <a:off x="5597238" y="2489039"/>
            <a:ext cx="2733962" cy="495576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>
            <a:defPPr>
              <a:defRPr lang="ja-JP"/>
            </a:defPPr>
            <a:lvl1pPr marL="0" marR="0" indent="0" algn="l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12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dirty="0" smtClean="0"/>
              <a:t>Main Stream schedule recording is set as default</a:t>
            </a:r>
            <a:endParaRPr lang="en-US" altLang="ja-JP" dirty="0"/>
          </a:p>
        </p:txBody>
      </p:sp>
      <p:sp>
        <p:nvSpPr>
          <p:cNvPr id="19" name="Rectangle 18"/>
          <p:cNvSpPr/>
          <p:nvPr/>
        </p:nvSpPr>
        <p:spPr bwMode="auto">
          <a:xfrm>
            <a:off x="5264149" y="1250950"/>
            <a:ext cx="2670175" cy="22225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5143484" y="659287"/>
            <a:ext cx="3410174" cy="246221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1600" dirty="0" smtClean="0">
                <a:effectLst/>
                <a:ea typeface="ＭＳ Ｐゴシック" charset="-128"/>
              </a:rPr>
              <a:t>Recording Stream Setting</a:t>
            </a:r>
            <a:endParaRPr lang="en-US" altLang="ja-JP" sz="1600" dirty="0">
              <a:effectLst/>
              <a:latin typeface="Tahoma" pitchFamily="34" charset="0"/>
              <a:ea typeface="ＭＳ Ｐゴシック" charset="-128"/>
            </a:endParaRPr>
          </a:p>
        </p:txBody>
      </p:sp>
      <p:sp>
        <p:nvSpPr>
          <p:cNvPr id="21" name="AutoShape 22"/>
          <p:cNvSpPr>
            <a:spLocks noChangeArrowheads="1"/>
          </p:cNvSpPr>
          <p:nvPr/>
        </p:nvSpPr>
        <p:spPr bwMode="auto">
          <a:xfrm rot="8601434">
            <a:off x="4387221" y="3537888"/>
            <a:ext cx="690518" cy="678300"/>
          </a:xfrm>
          <a:prstGeom prst="rightArrow">
            <a:avLst>
              <a:gd name="adj1" fmla="val 50000"/>
              <a:gd name="adj2" fmla="val 29618"/>
            </a:avLst>
          </a:prstGeom>
          <a:solidFill>
            <a:srgbClr val="FFFF00"/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5" name="AutoShape 22"/>
          <p:cNvSpPr>
            <a:spLocks noChangeArrowheads="1"/>
          </p:cNvSpPr>
          <p:nvPr/>
        </p:nvSpPr>
        <p:spPr bwMode="auto">
          <a:xfrm>
            <a:off x="4270080" y="4817582"/>
            <a:ext cx="690518" cy="678300"/>
          </a:xfrm>
          <a:prstGeom prst="rightArrow">
            <a:avLst>
              <a:gd name="adj1" fmla="val 50000"/>
              <a:gd name="adj2" fmla="val 29618"/>
            </a:avLst>
          </a:prstGeom>
          <a:solidFill>
            <a:srgbClr val="FFFF00"/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33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 bwMode="auto">
          <a:xfrm>
            <a:off x="1760561" y="1900047"/>
            <a:ext cx="5786651" cy="2508179"/>
          </a:xfrm>
          <a:prstGeom prst="rect">
            <a:avLst/>
          </a:prstGeom>
          <a:solidFill>
            <a:schemeClr val="accent2"/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ja-JP" sz="2800" dirty="0" smtClean="0">
                <a:solidFill>
                  <a:srgbClr val="FFFFFF"/>
                </a:solidFill>
              </a:rPr>
              <a:t>Important Setting</a:t>
            </a:r>
          </a:p>
          <a:p>
            <a:r>
              <a:rPr lang="en-US" altLang="ja-JP" sz="2800" dirty="0" smtClean="0">
                <a:solidFill>
                  <a:srgbClr val="FFFFFF"/>
                </a:solidFill>
              </a:rPr>
              <a:t>on DVR</a:t>
            </a:r>
            <a:endParaRPr lang="ja-JP" altLang="en-US" sz="280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21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0" y="11313"/>
            <a:ext cx="91316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24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How to manage spare camera channel(1/3) </a:t>
            </a:r>
            <a:endParaRPr lang="en-US" altLang="ja-JP" sz="24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0522" y="746012"/>
            <a:ext cx="6287549" cy="3791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431166" y="682159"/>
            <a:ext cx="5003800" cy="430887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ja-JP" b="1" u="sng" dirty="0" smtClean="0">
                <a:effectLst/>
                <a:ea typeface="ＭＳ Ｐゴシック" charset="-128"/>
              </a:rPr>
              <a:t>Turn off the Recording:</a:t>
            </a:r>
          </a:p>
          <a:p>
            <a:pPr algn="l">
              <a:spcBef>
                <a:spcPct val="0"/>
              </a:spcBef>
            </a:pPr>
            <a:r>
              <a:rPr lang="en-US" altLang="ja-JP" dirty="0" smtClean="0">
                <a:effectLst/>
                <a:ea typeface="ＭＳ Ｐゴシック" charset="-128"/>
              </a:rPr>
              <a:t>Go to MAIN MENU -&gt; Setting -&gt; STORAGE -&gt; RECORD</a:t>
            </a:r>
            <a:endParaRPr lang="en-US" altLang="ja-JP" dirty="0">
              <a:effectLst/>
              <a:ea typeface="ＭＳ Ｐゴシック" charset="-12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4152900" y="2114208"/>
            <a:ext cx="1892300" cy="197192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26" name="テキスト ボックス 15"/>
          <p:cNvSpPr txBox="1"/>
          <p:nvPr/>
        </p:nvSpPr>
        <p:spPr bwMode="auto">
          <a:xfrm>
            <a:off x="431166" y="4702624"/>
            <a:ext cx="8509634" cy="1919363"/>
          </a:xfrm>
          <a:prstGeom prst="rect">
            <a:avLst/>
          </a:prstGeom>
          <a:solidFill>
            <a:srgbClr val="FFFF99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600" b="1" dirty="0" smtClean="0">
                <a:effectLst/>
                <a:latin typeface="Arial" charset="0"/>
                <a:ea typeface="ＭＳ Ｐゴシック" pitchFamily="50" charset="-128"/>
              </a:rPr>
              <a:t>[CAUTION]</a:t>
            </a:r>
          </a:p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dirty="0" smtClean="0">
                <a:effectLst/>
                <a:latin typeface="Arial" charset="0"/>
                <a:ea typeface="ＭＳ Ｐゴシック" pitchFamily="50" charset="-128"/>
              </a:rPr>
              <a:t>If recording configuration of unused channel is left “ON”, it will consume recording HDD capacity and affect recording calculation.</a:t>
            </a:r>
          </a:p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sz="400" dirty="0" smtClean="0">
              <a:effectLst/>
              <a:latin typeface="Arial" charset="0"/>
              <a:ea typeface="ＭＳ Ｐゴシック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b="1" dirty="0" smtClean="0">
                <a:effectLst/>
                <a:latin typeface="Arial" charset="0"/>
                <a:ea typeface="ＭＳ Ｐゴシック" pitchFamily="50" charset="-128"/>
              </a:rPr>
              <a:t>Please make </a:t>
            </a:r>
            <a:r>
              <a:rPr lang="en-US" altLang="ja-JP" b="1" smtClean="0">
                <a:effectLst/>
                <a:latin typeface="Arial" charset="0"/>
                <a:ea typeface="ＭＳ Ｐゴシック" pitchFamily="50" charset="-128"/>
              </a:rPr>
              <a:t>sure to turn </a:t>
            </a:r>
            <a:r>
              <a:rPr lang="en-US" altLang="ja-JP" b="1" dirty="0" smtClean="0">
                <a:effectLst/>
                <a:latin typeface="Arial" charset="0"/>
                <a:ea typeface="ＭＳ Ｐゴシック" pitchFamily="50" charset="-128"/>
              </a:rPr>
              <a:t>off unused channels’ recording.</a:t>
            </a:r>
          </a:p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sz="1000" b="1" dirty="0" smtClean="0">
              <a:effectLst/>
              <a:latin typeface="Arial" charset="0"/>
              <a:ea typeface="ＭＳ Ｐゴシック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dirty="0" smtClean="0">
                <a:effectLst/>
                <a:latin typeface="Arial" charset="0"/>
                <a:ea typeface="ＭＳ Ｐゴシック" pitchFamily="50" charset="-128"/>
              </a:rPr>
              <a:t>E.g.) When channel 1 &amp; 2 are used, please turn off channel 3 to 16.</a:t>
            </a:r>
            <a:endParaRPr lang="en-US" altLang="ja-JP" dirty="0">
              <a:effectLst/>
              <a:latin typeface="Arial" charset="0"/>
              <a:ea typeface="ＭＳ Ｐゴシック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dirty="0" smtClean="0">
              <a:effectLst/>
              <a:latin typeface="Arial" charset="0"/>
              <a:ea typeface="ＭＳ Ｐゴシック" pitchFamily="50" charset="-128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2005" y="5305301"/>
            <a:ext cx="2449931" cy="1292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Rectangle 27"/>
          <p:cNvSpPr/>
          <p:nvPr/>
        </p:nvSpPr>
        <p:spPr bwMode="auto">
          <a:xfrm>
            <a:off x="8152336" y="5879860"/>
            <a:ext cx="660400" cy="730592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649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0" y="11313"/>
            <a:ext cx="91316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24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How to manage spare camera channel(2/3) </a:t>
            </a:r>
            <a:endParaRPr lang="en-US" altLang="ja-JP" sz="24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4" name="Text Box 8"/>
          <p:cNvSpPr txBox="1">
            <a:spLocks noChangeArrowheads="1"/>
          </p:cNvSpPr>
          <p:nvPr/>
        </p:nvSpPr>
        <p:spPr bwMode="auto">
          <a:xfrm>
            <a:off x="439986" y="648368"/>
            <a:ext cx="5351214" cy="430887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ja-JP" b="1" u="sng" dirty="0" smtClean="0">
                <a:effectLst/>
                <a:ea typeface="ＭＳ Ｐゴシック" charset="-128"/>
              </a:rPr>
              <a:t>Turn off the Video Loss detection:</a:t>
            </a:r>
          </a:p>
          <a:p>
            <a:pPr algn="l">
              <a:spcBef>
                <a:spcPct val="0"/>
              </a:spcBef>
            </a:pPr>
            <a:r>
              <a:rPr lang="en-US" altLang="ja-JP" dirty="0" smtClean="0">
                <a:effectLst/>
                <a:ea typeface="ＭＳ Ｐゴシック" charset="-128"/>
              </a:rPr>
              <a:t>Go to MAIN MENU -&gt; Setting -&gt; EVENT -&gt; DETECT -&gt; Video Loss</a:t>
            </a:r>
            <a:endParaRPr lang="en-US" altLang="ja-JP" dirty="0">
              <a:effectLst/>
              <a:ea typeface="ＭＳ Ｐゴシック" charset="-128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986" y="1223427"/>
            <a:ext cx="4862542" cy="2943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テキスト ボックス 17"/>
          <p:cNvSpPr txBox="1"/>
          <p:nvPr/>
        </p:nvSpPr>
        <p:spPr bwMode="auto">
          <a:xfrm>
            <a:off x="5138676" y="2294664"/>
            <a:ext cx="3793186" cy="996033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 algn="l"/>
            <a:r>
              <a:rPr lang="en-US" altLang="ja-JP" sz="1200" dirty="0" smtClean="0">
                <a:effectLst/>
                <a:ea typeface="ＭＳ Ｐゴシック" charset="-128"/>
              </a:rPr>
              <a:t>Select the Channel of unused camera and uncheck to disable the Video Loss Detection.</a:t>
            </a:r>
          </a:p>
          <a:p>
            <a:pPr algn="l"/>
            <a:r>
              <a:rPr lang="en-US" altLang="ja-JP" sz="1200" dirty="0" smtClean="0">
                <a:effectLst/>
                <a:ea typeface="ＭＳ Ｐゴシック" charset="-128"/>
              </a:rPr>
              <a:t>(E.g</a:t>
            </a:r>
            <a:r>
              <a:rPr lang="en-US" altLang="ja-JP" sz="1200" dirty="0">
                <a:effectLst/>
                <a:ea typeface="ＭＳ Ｐゴシック" charset="-128"/>
              </a:rPr>
              <a:t>.</a:t>
            </a:r>
            <a:r>
              <a:rPr lang="en-US" altLang="ja-JP" sz="1200" dirty="0" smtClean="0">
                <a:effectLst/>
                <a:ea typeface="ＭＳ Ｐゴシック" charset="-128"/>
              </a:rPr>
              <a:t> When </a:t>
            </a:r>
            <a:r>
              <a:rPr lang="en-US" altLang="ja-JP" sz="1200" dirty="0">
                <a:effectLst/>
                <a:ea typeface="ＭＳ Ｐゴシック" charset="-128"/>
              </a:rPr>
              <a:t>only Channel 1&amp;2 is used for recording, please </a:t>
            </a:r>
            <a:r>
              <a:rPr lang="en-US" altLang="ja-JP" sz="1200" dirty="0" smtClean="0">
                <a:effectLst/>
                <a:ea typeface="ＭＳ Ｐゴシック" charset="-128"/>
              </a:rPr>
              <a:t>uncheck and disable the Video Loss Detection of Channel 3 to 16)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2375863" y="2101842"/>
            <a:ext cx="740565" cy="109186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2416341" y="2207378"/>
            <a:ext cx="214319" cy="87286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315" y="4504761"/>
            <a:ext cx="2630206" cy="1737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6800" y="4504761"/>
            <a:ext cx="2630206" cy="1737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AutoShape 22"/>
          <p:cNvSpPr>
            <a:spLocks noChangeArrowheads="1"/>
          </p:cNvSpPr>
          <p:nvPr/>
        </p:nvSpPr>
        <p:spPr bwMode="auto">
          <a:xfrm>
            <a:off x="3989641" y="5239375"/>
            <a:ext cx="499730" cy="455211"/>
          </a:xfrm>
          <a:prstGeom prst="rightArrow">
            <a:avLst>
              <a:gd name="adj1" fmla="val 50000"/>
              <a:gd name="adj2" fmla="val 29618"/>
            </a:avLst>
          </a:prstGeom>
          <a:solidFill>
            <a:srgbClr val="FFFF00"/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 dirty="0"/>
          </a:p>
        </p:txBody>
      </p:sp>
      <p:sp>
        <p:nvSpPr>
          <p:cNvPr id="45" name="テキスト ボックス 17"/>
          <p:cNvSpPr txBox="1"/>
          <p:nvPr/>
        </p:nvSpPr>
        <p:spPr bwMode="auto">
          <a:xfrm>
            <a:off x="695037" y="6298092"/>
            <a:ext cx="2826616" cy="509045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 algn="l"/>
            <a:r>
              <a:rPr lang="en-US" altLang="ja-JP" sz="1200" dirty="0" smtClean="0">
                <a:effectLst/>
                <a:ea typeface="ＭＳ Ｐゴシック" charset="-128"/>
              </a:rPr>
              <a:t>Before turn off Recording and Video Loss Detection.</a:t>
            </a:r>
          </a:p>
        </p:txBody>
      </p:sp>
      <p:sp>
        <p:nvSpPr>
          <p:cNvPr id="46" name="テキスト ボックス 17"/>
          <p:cNvSpPr txBox="1"/>
          <p:nvPr/>
        </p:nvSpPr>
        <p:spPr bwMode="auto">
          <a:xfrm>
            <a:off x="4963898" y="6265788"/>
            <a:ext cx="3769555" cy="442035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 algn="l"/>
            <a:r>
              <a:rPr lang="en-US" altLang="ja-JP" sz="1200" dirty="0" smtClean="0">
                <a:effectLst/>
                <a:ea typeface="ＭＳ Ｐゴシック" charset="-128"/>
              </a:rPr>
              <a:t>After turn off Recording and Video Loss Detection, indication of Recording and Video Loss was remove.</a:t>
            </a:r>
          </a:p>
        </p:txBody>
      </p:sp>
      <p:sp>
        <p:nvSpPr>
          <p:cNvPr id="47" name="Rectangle 46"/>
          <p:cNvSpPr/>
          <p:nvPr/>
        </p:nvSpPr>
        <p:spPr bwMode="auto">
          <a:xfrm>
            <a:off x="2074418" y="4828049"/>
            <a:ext cx="1051558" cy="124372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759315" y="5264410"/>
            <a:ext cx="2366660" cy="124372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759314" y="5698251"/>
            <a:ext cx="2366661" cy="124372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759314" y="6133352"/>
            <a:ext cx="2668625" cy="124372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275635" y="4304734"/>
            <a:ext cx="946375" cy="184666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1200" dirty="0" smtClean="0">
                <a:effectLst/>
                <a:ea typeface="ＭＳ Ｐゴシック" charset="-128"/>
              </a:rPr>
              <a:t>Symptom 1: </a:t>
            </a:r>
          </a:p>
        </p:txBody>
      </p:sp>
    </p:spTree>
    <p:extLst>
      <p:ext uri="{BB962C8B-B14F-4D97-AF65-F5344CB8AC3E}">
        <p14:creationId xmlns:p14="http://schemas.microsoft.com/office/powerpoint/2010/main" val="402013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0" y="11313"/>
            <a:ext cx="91316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2400" b="1" dirty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How to </a:t>
            </a:r>
            <a:r>
              <a:rPr lang="en-US" altLang="ja-JP" sz="24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manage </a:t>
            </a:r>
            <a:r>
              <a:rPr lang="en-US" altLang="ja-JP" sz="2400" b="1" dirty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spare camera </a:t>
            </a:r>
            <a:r>
              <a:rPr lang="en-US" altLang="ja-JP" sz="24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channel (3/3) </a:t>
            </a:r>
            <a:endParaRPr lang="en-US" altLang="ja-JP" sz="24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750931" y="4064665"/>
            <a:ext cx="7977002" cy="2722145"/>
            <a:chOff x="716996" y="949123"/>
            <a:chExt cx="7977002" cy="2722145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996" y="949124"/>
              <a:ext cx="3663622" cy="20862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377" y="949123"/>
              <a:ext cx="3653719" cy="20862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8" name="AutoShape 22"/>
            <p:cNvSpPr>
              <a:spLocks noChangeArrowheads="1"/>
            </p:cNvSpPr>
            <p:nvPr/>
          </p:nvSpPr>
          <p:spPr bwMode="auto">
            <a:xfrm>
              <a:off x="4400090" y="1987573"/>
              <a:ext cx="468313" cy="395288"/>
            </a:xfrm>
            <a:prstGeom prst="rightArrow">
              <a:avLst>
                <a:gd name="adj1" fmla="val 50000"/>
                <a:gd name="adj2" fmla="val 29618"/>
              </a:avLst>
            </a:prstGeom>
            <a:solidFill>
              <a:srgbClr val="FFFF00"/>
            </a:solidFill>
            <a:ln w="28575" algn="ctr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dirty="0"/>
            </a:p>
          </p:txBody>
        </p:sp>
        <p:sp>
          <p:nvSpPr>
            <p:cNvPr id="39" name="テキスト ボックス 17"/>
            <p:cNvSpPr txBox="1"/>
            <p:nvPr/>
          </p:nvSpPr>
          <p:spPr bwMode="auto">
            <a:xfrm>
              <a:off x="726899" y="3044567"/>
              <a:ext cx="3673191" cy="626701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rgbClr val="FF0000"/>
              </a:solidFill>
              <a:miter lim="800000"/>
              <a:headEnd/>
              <a:tailEnd/>
            </a:ln>
            <a:extLst/>
          </p:spPr>
          <p:txBody>
            <a:bodyPr wrap="square" lIns="54000" tIns="36000" rIns="54000" bIns="36000" rtlCol="0">
              <a:spAutoFit/>
            </a:bodyPr>
            <a:lstStyle/>
            <a:p>
              <a:pPr algn="l"/>
              <a:r>
                <a:rPr lang="en-US" altLang="ja-JP" sz="1200" dirty="0">
                  <a:effectLst/>
                  <a:ea typeface="ＭＳ Ｐゴシック" charset="-128"/>
                </a:rPr>
                <a:t>In EVENT-&gt; </a:t>
              </a:r>
              <a:r>
                <a:rPr lang="en-US" altLang="ja-JP" sz="1200" dirty="0" smtClean="0">
                  <a:effectLst/>
                  <a:ea typeface="ＭＳ Ｐゴシック" charset="-128"/>
                </a:rPr>
                <a:t>ALARM STATUS</a:t>
              </a:r>
            </a:p>
            <a:p>
              <a:pPr algn="l"/>
              <a:r>
                <a:rPr lang="en-US" altLang="ja-JP" sz="1200" dirty="0" smtClean="0">
                  <a:effectLst/>
                  <a:ea typeface="ＭＳ Ｐゴシック" charset="-128"/>
                </a:rPr>
                <a:t>Before turn off Video Loss Detection, unused </a:t>
              </a:r>
              <a:r>
                <a:rPr lang="en-US" altLang="ja-JP" sz="1200" dirty="0">
                  <a:effectLst/>
                  <a:ea typeface="ＭＳ Ｐゴシック" charset="-128"/>
                </a:rPr>
                <a:t>C</a:t>
              </a:r>
              <a:r>
                <a:rPr lang="en-US" altLang="ja-JP" sz="1200" dirty="0" smtClean="0">
                  <a:effectLst/>
                  <a:ea typeface="ＭＳ Ｐゴシック" charset="-128"/>
                </a:rPr>
                <a:t>hannel Status was detected as abnormal video loss.</a:t>
              </a:r>
            </a:p>
          </p:txBody>
        </p:sp>
        <p:sp>
          <p:nvSpPr>
            <p:cNvPr id="40" name="テキスト ボックス 17"/>
            <p:cNvSpPr txBox="1"/>
            <p:nvPr/>
          </p:nvSpPr>
          <p:spPr bwMode="auto">
            <a:xfrm>
              <a:off x="4900812" y="3031906"/>
              <a:ext cx="3793186" cy="626701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rgbClr val="FF0000"/>
              </a:solidFill>
              <a:miter lim="800000"/>
              <a:headEnd/>
              <a:tailEnd/>
            </a:ln>
            <a:extLst/>
          </p:spPr>
          <p:txBody>
            <a:bodyPr wrap="square" lIns="54000" tIns="36000" rIns="54000" bIns="36000" rtlCol="0">
              <a:spAutoFit/>
            </a:bodyPr>
            <a:lstStyle/>
            <a:p>
              <a:pPr algn="l"/>
              <a:r>
                <a:rPr lang="en-US" altLang="ja-JP" sz="1200" dirty="0">
                  <a:effectLst/>
                  <a:ea typeface="ＭＳ Ｐゴシック" charset="-128"/>
                </a:rPr>
                <a:t>In EVENT-&gt; ALARM STATUS</a:t>
              </a:r>
            </a:p>
            <a:p>
              <a:pPr algn="l"/>
              <a:r>
                <a:rPr lang="en-US" altLang="ja-JP" sz="1200" dirty="0" smtClean="0">
                  <a:effectLst/>
                  <a:ea typeface="ＭＳ Ｐゴシック" charset="-128"/>
                </a:rPr>
                <a:t>After turn off Video Loss Detection, </a:t>
              </a:r>
              <a:r>
                <a:rPr lang="en-US" altLang="ja-JP" sz="1200" dirty="0">
                  <a:effectLst/>
                  <a:ea typeface="ＭＳ Ｐゴシック" charset="-128"/>
                </a:rPr>
                <a:t>unused </a:t>
              </a:r>
              <a:r>
                <a:rPr lang="en-US" altLang="ja-JP" sz="1200" dirty="0" smtClean="0">
                  <a:effectLst/>
                  <a:ea typeface="ＭＳ Ｐゴシック" charset="-128"/>
                </a:rPr>
                <a:t>Channel Status became normal.</a:t>
              </a:r>
              <a:endParaRPr lang="en-US" altLang="ja-JP" sz="1200" dirty="0">
                <a:effectLst/>
                <a:ea typeface="ＭＳ Ｐゴシック" charset="-128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17640" y="914397"/>
            <a:ext cx="8192335" cy="2677974"/>
            <a:chOff x="694490" y="4097437"/>
            <a:chExt cx="8192335" cy="2677974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5594" y="4097437"/>
              <a:ext cx="3663622" cy="20386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6899" y="4107374"/>
              <a:ext cx="3663622" cy="20586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1" name="テキスト ボックス 17"/>
            <p:cNvSpPr txBox="1"/>
            <p:nvPr/>
          </p:nvSpPr>
          <p:spPr bwMode="auto">
            <a:xfrm>
              <a:off x="694490" y="6148710"/>
              <a:ext cx="3673191" cy="626701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rgbClr val="FF0000"/>
              </a:solidFill>
              <a:miter lim="800000"/>
              <a:headEnd/>
              <a:tailEnd/>
            </a:ln>
            <a:extLst/>
          </p:spPr>
          <p:txBody>
            <a:bodyPr wrap="square" lIns="54000" tIns="36000" rIns="54000" bIns="36000" rtlCol="0">
              <a:spAutoFit/>
            </a:bodyPr>
            <a:lstStyle/>
            <a:p>
              <a:pPr algn="l"/>
              <a:r>
                <a:rPr lang="en-US" altLang="ja-JP" sz="1200" dirty="0">
                  <a:effectLst/>
                  <a:ea typeface="ＭＳ Ｐゴシック" charset="-128"/>
                </a:rPr>
                <a:t>In </a:t>
              </a:r>
              <a:r>
                <a:rPr lang="en-US" altLang="ja-JP" sz="1200" dirty="0" smtClean="0">
                  <a:effectLst/>
                  <a:ea typeface="ＭＳ Ｐゴシック" charset="-128"/>
                </a:rPr>
                <a:t>Playback and Search </a:t>
              </a:r>
              <a:r>
                <a:rPr lang="en-US" altLang="ja-JP" sz="1200" dirty="0">
                  <a:effectLst/>
                  <a:ea typeface="ＭＳ Ｐゴシック" charset="-128"/>
                </a:rPr>
                <a:t>i</a:t>
              </a:r>
              <a:r>
                <a:rPr lang="en-US" altLang="ja-JP" sz="1200" dirty="0" smtClean="0">
                  <a:effectLst/>
                  <a:ea typeface="ＭＳ Ｐゴシック" charset="-128"/>
                </a:rPr>
                <a:t>nterface</a:t>
              </a:r>
            </a:p>
            <a:p>
              <a:pPr algn="l"/>
              <a:r>
                <a:rPr lang="en-US" altLang="ja-JP" sz="1200" dirty="0" smtClean="0">
                  <a:effectLst/>
                  <a:ea typeface="ＭＳ Ｐゴシック" charset="-128"/>
                </a:rPr>
                <a:t>Before turn off unused camera recording, unused camera showing recording data in Playback screens.</a:t>
              </a:r>
            </a:p>
          </p:txBody>
        </p:sp>
        <p:sp>
          <p:nvSpPr>
            <p:cNvPr id="42" name="テキスト ボックス 17"/>
            <p:cNvSpPr txBox="1"/>
            <p:nvPr/>
          </p:nvSpPr>
          <p:spPr bwMode="auto">
            <a:xfrm>
              <a:off x="4887453" y="6116999"/>
              <a:ext cx="3999372" cy="626701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rgbClr val="FF0000"/>
              </a:solidFill>
              <a:miter lim="800000"/>
              <a:headEnd/>
              <a:tailEnd/>
            </a:ln>
            <a:extLst/>
          </p:spPr>
          <p:txBody>
            <a:bodyPr wrap="square" lIns="54000" tIns="36000" rIns="54000" bIns="36000" rtlCol="0">
              <a:spAutoFit/>
            </a:bodyPr>
            <a:lstStyle/>
            <a:p>
              <a:pPr algn="l"/>
              <a:r>
                <a:rPr lang="en-US" altLang="ja-JP" sz="1200" dirty="0">
                  <a:effectLst/>
                  <a:ea typeface="ＭＳ Ｐゴシック" charset="-128"/>
                </a:rPr>
                <a:t>In Playback and Search interface</a:t>
              </a:r>
            </a:p>
            <a:p>
              <a:pPr algn="l"/>
              <a:r>
                <a:rPr lang="en-US" altLang="ja-JP" sz="1200" dirty="0" smtClean="0">
                  <a:effectLst/>
                  <a:ea typeface="ＭＳ Ｐゴシック" charset="-128"/>
                </a:rPr>
                <a:t>After </a:t>
              </a:r>
              <a:r>
                <a:rPr lang="en-US" altLang="ja-JP" sz="1200" dirty="0">
                  <a:effectLst/>
                  <a:ea typeface="ＭＳ Ｐゴシック" charset="-128"/>
                </a:rPr>
                <a:t>turn off unused camera recording, unused camera showing </a:t>
              </a:r>
              <a:r>
                <a:rPr lang="en-US" altLang="ja-JP" sz="1200" dirty="0" smtClean="0">
                  <a:effectLst/>
                  <a:ea typeface="ＭＳ Ｐゴシック" charset="-128"/>
                </a:rPr>
                <a:t>no recording </a:t>
              </a:r>
              <a:r>
                <a:rPr lang="en-US" altLang="ja-JP" sz="1200" dirty="0">
                  <a:effectLst/>
                  <a:ea typeface="ＭＳ Ｐゴシック" charset="-128"/>
                </a:rPr>
                <a:t>data in Playback </a:t>
              </a:r>
              <a:r>
                <a:rPr lang="en-US" altLang="ja-JP" sz="1200" dirty="0" smtClean="0">
                  <a:effectLst/>
                  <a:ea typeface="ＭＳ Ｐゴシック" charset="-128"/>
                </a:rPr>
                <a:t>screens as normal.</a:t>
              </a:r>
              <a:endParaRPr lang="en-US" altLang="ja-JP" sz="1200" dirty="0">
                <a:effectLst/>
                <a:ea typeface="ＭＳ Ｐゴシック" charset="-128"/>
              </a:endParaRPr>
            </a:p>
          </p:txBody>
        </p:sp>
      </p:grp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740790" y="722469"/>
            <a:ext cx="886878" cy="184666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ja-JP" sz="1200" dirty="0" smtClean="0">
                <a:effectLst/>
                <a:ea typeface="ＭＳ Ｐゴシック" charset="-128"/>
              </a:rPr>
              <a:t>Symptom 2: </a:t>
            </a: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740146" y="3868424"/>
            <a:ext cx="886878" cy="184666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ja-JP" sz="1200" dirty="0" smtClean="0">
                <a:effectLst/>
                <a:ea typeface="ＭＳ Ｐゴシック" charset="-128"/>
              </a:rPr>
              <a:t>Symptom 3: </a:t>
            </a:r>
          </a:p>
        </p:txBody>
      </p:sp>
      <p:sp>
        <p:nvSpPr>
          <p:cNvPr id="16" name="AutoShape 22"/>
          <p:cNvSpPr>
            <a:spLocks noChangeArrowheads="1"/>
          </p:cNvSpPr>
          <p:nvPr/>
        </p:nvSpPr>
        <p:spPr bwMode="auto">
          <a:xfrm>
            <a:off x="4466434" y="1736058"/>
            <a:ext cx="468313" cy="395288"/>
          </a:xfrm>
          <a:prstGeom prst="rightArrow">
            <a:avLst>
              <a:gd name="adj1" fmla="val 50000"/>
              <a:gd name="adj2" fmla="val 29618"/>
            </a:avLst>
          </a:prstGeom>
          <a:solidFill>
            <a:srgbClr val="FFFF00"/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 dirty="0"/>
          </a:p>
        </p:txBody>
      </p:sp>
      <p:sp>
        <p:nvSpPr>
          <p:cNvPr id="17" name="Rectangle 16"/>
          <p:cNvSpPr/>
          <p:nvPr/>
        </p:nvSpPr>
        <p:spPr bwMode="auto">
          <a:xfrm>
            <a:off x="2273329" y="1814127"/>
            <a:ext cx="1404000" cy="82800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818709" y="1814127"/>
            <a:ext cx="1404000" cy="82800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2147937" y="5200374"/>
            <a:ext cx="1152000" cy="7200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775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 bwMode="auto">
          <a:xfrm>
            <a:off x="1760561" y="1900047"/>
            <a:ext cx="5786651" cy="2508179"/>
          </a:xfrm>
          <a:prstGeom prst="rect">
            <a:avLst/>
          </a:prstGeom>
          <a:solidFill>
            <a:schemeClr val="accent2"/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ja-JP" sz="2800" dirty="0" smtClean="0">
                <a:solidFill>
                  <a:srgbClr val="FFFFFF"/>
                </a:solidFill>
              </a:rPr>
              <a:t>Additional Setting </a:t>
            </a:r>
          </a:p>
          <a:p>
            <a:r>
              <a:rPr lang="en-US" altLang="ja-JP" sz="2800" dirty="0" smtClean="0">
                <a:solidFill>
                  <a:srgbClr val="FFFFFF"/>
                </a:solidFill>
              </a:rPr>
              <a:t>on DVR</a:t>
            </a:r>
            <a:endParaRPr lang="ja-JP" altLang="en-US" sz="280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00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4"/>
          <p:cNvSpPr>
            <a:spLocks noChangeArrowheads="1"/>
          </p:cNvSpPr>
          <p:nvPr/>
        </p:nvSpPr>
        <p:spPr bwMode="auto">
          <a:xfrm>
            <a:off x="0" y="11019"/>
            <a:ext cx="9144000" cy="58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9" tIns="45715" rIns="91429" bIns="45715" anchor="ctr">
            <a:spAutoFit/>
          </a:bodyPr>
          <a:lstStyle>
            <a:lvl1pPr algn="l" defTabSz="1028700" eaLnBrk="0" hangingPunct="0">
              <a:spcBef>
                <a:spcPct val="20000"/>
              </a:spcBef>
              <a:buChar char="•"/>
              <a:defRPr kumimoji="1" sz="25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defTabSz="1028700" eaLnBrk="0" hangingPunct="0">
              <a:spcBef>
                <a:spcPct val="20000"/>
              </a:spcBef>
              <a:buChar char="–"/>
              <a:defRPr kumimoji="1" sz="25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defTabSz="1028700" eaLnBrk="0" hangingPunct="0">
              <a:spcBef>
                <a:spcPct val="20000"/>
              </a:spcBef>
              <a:buChar char="•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defTabSz="1028700" eaLnBrk="0" hangingPunct="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defTabSz="1028700" eaLnBrk="0" hangingPunct="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ja-JP" sz="3200" dirty="0" smtClean="0">
                <a:solidFill>
                  <a:srgbClr val="FFFFFF"/>
                </a:solidFill>
                <a:latin typeface="Calibri" panose="020F0502020204030204" pitchFamily="34" charset="0"/>
                <a:ea typeface="Arial Unicode MS" pitchFamily="50" charset="-128"/>
                <a:cs typeface="Calibri" panose="020F0502020204030204" pitchFamily="34" charset="0"/>
              </a:rPr>
              <a:t>Full HD: Resolution and FPS Settings</a:t>
            </a:r>
            <a:endParaRPr lang="en-US" altLang="ja-JP" sz="3200" dirty="0">
              <a:solidFill>
                <a:srgbClr val="FFFFFF"/>
              </a:solidFill>
              <a:latin typeface="Calibri" panose="020F0502020204030204" pitchFamily="34" charset="0"/>
              <a:ea typeface="Arial Unicode MS" pitchFamily="50" charset="-128"/>
              <a:cs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873199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When the Full HD camera is plugged into the DVR, the encode resolution message will be pop-out.</a:t>
            </a:r>
            <a:endParaRPr lang="en-US" sz="1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91680" y="1844824"/>
            <a:ext cx="5544616" cy="332677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6043660"/>
            <a:ext cx="9144000" cy="323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dirty="0" smtClean="0">
                <a:solidFill>
                  <a:prstClr val="black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The content of the message is only available for firmware </a:t>
            </a:r>
            <a:r>
              <a:rPr lang="en-US" altLang="ja-JP" dirty="0">
                <a:solidFill>
                  <a:prstClr val="black"/>
                </a:solidFill>
                <a:ea typeface="Tahoma" panose="020B0604030504040204" pitchFamily="34" charset="0"/>
                <a:cs typeface="Tahoma" panose="020B0604030504040204" pitchFamily="34" charset="0"/>
              </a:rPr>
              <a:t>version</a:t>
            </a:r>
            <a:r>
              <a:rPr lang="en-GB" altLang="ja-JP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dirty="0" smtClean="0">
                <a:ea typeface="Tahoma" panose="020B0604030504040204" pitchFamily="34" charset="0"/>
                <a:cs typeface="Tahoma" panose="020B0604030504040204" pitchFamily="34" charset="0"/>
              </a:rPr>
              <a:t>3.200.ps00.0.r.20161102 or later</a:t>
            </a:r>
            <a:r>
              <a:rPr lang="en-US" altLang="ja-JP" dirty="0" smtClean="0">
                <a:solidFill>
                  <a:prstClr val="black"/>
                </a:solidFill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altLang="ja-JP" dirty="0">
              <a:solidFill>
                <a:prstClr val="black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259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ボックス 8"/>
          <p:cNvSpPr txBox="1"/>
          <p:nvPr/>
        </p:nvSpPr>
        <p:spPr bwMode="auto">
          <a:xfrm>
            <a:off x="1547664" y="4123854"/>
            <a:ext cx="5616624" cy="2545506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 rtlCol="0">
            <a:spAutoFit/>
          </a:bodyPr>
          <a:lstStyle/>
          <a:p>
            <a:pPr algn="l">
              <a:lnSpc>
                <a:spcPct val="120000"/>
              </a:lnSpc>
            </a:pPr>
            <a:endParaRPr lang="en-US" altLang="ja-JP" sz="1200" dirty="0" smtClean="0">
              <a:effectLst/>
            </a:endParaRPr>
          </a:p>
        </p:txBody>
      </p:sp>
      <p:sp>
        <p:nvSpPr>
          <p:cNvPr id="82" name="Rectangle 4"/>
          <p:cNvSpPr>
            <a:spLocks noChangeArrowheads="1"/>
          </p:cNvSpPr>
          <p:nvPr/>
        </p:nvSpPr>
        <p:spPr bwMode="auto">
          <a:xfrm>
            <a:off x="0" y="-35873"/>
            <a:ext cx="9144000" cy="58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9" tIns="45715" rIns="91429" bIns="45715" anchor="ctr">
            <a:spAutoFit/>
          </a:bodyPr>
          <a:lstStyle>
            <a:lvl1pPr algn="l" defTabSz="1028700" eaLnBrk="0" hangingPunct="0">
              <a:spcBef>
                <a:spcPct val="20000"/>
              </a:spcBef>
              <a:buChar char="•"/>
              <a:defRPr kumimoji="1" sz="25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defTabSz="1028700" eaLnBrk="0" hangingPunct="0">
              <a:spcBef>
                <a:spcPct val="20000"/>
              </a:spcBef>
              <a:buChar char="–"/>
              <a:defRPr kumimoji="1" sz="25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defTabSz="1028700" eaLnBrk="0" hangingPunct="0">
              <a:spcBef>
                <a:spcPct val="20000"/>
              </a:spcBef>
              <a:buChar char="•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defTabSz="1028700" eaLnBrk="0" hangingPunct="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defTabSz="1028700" eaLnBrk="0" hangingPunct="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en-US" altLang="ja-JP" sz="3200" dirty="0">
                <a:solidFill>
                  <a:srgbClr val="FFFFFF"/>
                </a:solidFill>
                <a:latin typeface="Calibri" panose="020F0502020204030204" pitchFamily="34" charset="0"/>
                <a:ea typeface="Arial Unicode MS" pitchFamily="50" charset="-128"/>
                <a:cs typeface="Calibri" panose="020F0502020204030204" pitchFamily="34" charset="0"/>
              </a:rPr>
              <a:t>Full HD: Resolution and FPS Settings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" y="590339"/>
            <a:ext cx="9143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 smtClean="0"/>
              <a:t>When the channel 1, 5, 9 or 13 are set to 16fps or more at 1080p, the other channels will be updated to 1080p 7fps or 720p 15fps.  The message below will pop-up when “Encode” page is accessed.</a:t>
            </a:r>
            <a:endParaRPr lang="en-US" sz="1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3705" y="1307580"/>
            <a:ext cx="2632416" cy="21962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8597" y="1437967"/>
            <a:ext cx="2891111" cy="1927407"/>
          </a:xfrm>
          <a:prstGeom prst="rect">
            <a:avLst/>
          </a:prstGeom>
        </p:spPr>
      </p:pic>
      <p:sp>
        <p:nvSpPr>
          <p:cNvPr id="7" name="円/楕円 5"/>
          <p:cNvSpPr/>
          <p:nvPr/>
        </p:nvSpPr>
        <p:spPr bwMode="auto">
          <a:xfrm>
            <a:off x="1792213" y="1885823"/>
            <a:ext cx="1553888" cy="1086895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cxnSp>
        <p:nvCxnSpPr>
          <p:cNvPr id="8" name="直線コネクタ 8"/>
          <p:cNvCxnSpPr>
            <a:stCxn id="6" idx="1"/>
          </p:cNvCxnSpPr>
          <p:nvPr/>
        </p:nvCxnSpPr>
        <p:spPr bwMode="auto">
          <a:xfrm flipH="1">
            <a:off x="3346101" y="2401671"/>
            <a:ext cx="1902496" cy="67090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41278" y="4208759"/>
            <a:ext cx="2710374" cy="119112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7984" y="4208759"/>
            <a:ext cx="2592288" cy="119080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41278" y="5468929"/>
            <a:ext cx="2710374" cy="109835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7983" y="5469405"/>
            <a:ext cx="2626657" cy="110173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" y="3537556"/>
            <a:ext cx="9170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For Example: When Channel 1 set to 16fps or more at 1080p, channel 2, 3 and 4 will be updated to 1080p 7fps or 720p 15fps.</a:t>
            </a:r>
            <a:endParaRPr lang="en-US" sz="1600" dirty="0"/>
          </a:p>
        </p:txBody>
      </p:sp>
      <p:sp>
        <p:nvSpPr>
          <p:cNvPr id="18" name="Rectangle 17"/>
          <p:cNvSpPr/>
          <p:nvPr/>
        </p:nvSpPr>
        <p:spPr>
          <a:xfrm>
            <a:off x="7224303" y="5730719"/>
            <a:ext cx="18860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000" dirty="0" smtClean="0">
                <a:solidFill>
                  <a:prstClr val="black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The content of the message is only available for firmware </a:t>
            </a:r>
            <a:r>
              <a:rPr lang="en-US" altLang="ja-JP" sz="1000" dirty="0">
                <a:solidFill>
                  <a:prstClr val="black"/>
                </a:solidFill>
                <a:ea typeface="Tahoma" panose="020B0604030504040204" pitchFamily="34" charset="0"/>
                <a:cs typeface="Tahoma" panose="020B0604030504040204" pitchFamily="34" charset="0"/>
              </a:rPr>
              <a:t>version</a:t>
            </a:r>
            <a:r>
              <a:rPr lang="en-GB" altLang="ja-JP" sz="10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1000" dirty="0" smtClean="0">
                <a:ea typeface="Tahoma" panose="020B0604030504040204" pitchFamily="34" charset="0"/>
                <a:cs typeface="Tahoma" panose="020B0604030504040204" pitchFamily="34" charset="0"/>
              </a:rPr>
              <a:t>3.200.ps00.0.r.20161102 or later</a:t>
            </a:r>
            <a:r>
              <a:rPr lang="en-US" altLang="ja-JP" sz="1000" dirty="0" smtClean="0">
                <a:solidFill>
                  <a:prstClr val="black"/>
                </a:solidFill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altLang="ja-JP" sz="1000" dirty="0">
              <a:solidFill>
                <a:prstClr val="black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2213" y="4720772"/>
            <a:ext cx="2398787" cy="54038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80276" y="4736254"/>
            <a:ext cx="2425434" cy="50811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2213" y="5949128"/>
            <a:ext cx="2449587" cy="511553"/>
          </a:xfrm>
          <a:prstGeom prst="rect">
            <a:avLst/>
          </a:prstGeom>
        </p:spPr>
      </p:pic>
      <p:sp>
        <p:nvSpPr>
          <p:cNvPr id="28" name="テキスト ボックス 8"/>
          <p:cNvSpPr txBox="1"/>
          <p:nvPr/>
        </p:nvSpPr>
        <p:spPr bwMode="auto">
          <a:xfrm>
            <a:off x="1786405" y="5955688"/>
            <a:ext cx="2449588" cy="48183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 rtlCol="0">
            <a:spAutoFit/>
          </a:bodyPr>
          <a:lstStyle/>
          <a:p>
            <a:pPr algn="l">
              <a:lnSpc>
                <a:spcPct val="120000"/>
              </a:lnSpc>
            </a:pPr>
            <a:endParaRPr lang="en-US" altLang="ja-JP" sz="1200" dirty="0" smtClean="0">
              <a:effectLst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02587" y="5932531"/>
            <a:ext cx="2380813" cy="528150"/>
          </a:xfrm>
          <a:prstGeom prst="rect">
            <a:avLst/>
          </a:prstGeom>
        </p:spPr>
      </p:pic>
      <p:sp>
        <p:nvSpPr>
          <p:cNvPr id="19" name="テキスト ボックス 8"/>
          <p:cNvSpPr txBox="1"/>
          <p:nvPr/>
        </p:nvSpPr>
        <p:spPr bwMode="auto">
          <a:xfrm>
            <a:off x="1786405" y="4743433"/>
            <a:ext cx="2404595" cy="471662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 rtlCol="0">
            <a:spAutoFit/>
          </a:bodyPr>
          <a:lstStyle/>
          <a:p>
            <a:pPr algn="l">
              <a:lnSpc>
                <a:spcPct val="120000"/>
              </a:lnSpc>
            </a:pPr>
            <a:endParaRPr lang="en-US" altLang="ja-JP" sz="1200" dirty="0" smtClean="0">
              <a:effectLst/>
            </a:endParaRPr>
          </a:p>
        </p:txBody>
      </p:sp>
      <p:sp>
        <p:nvSpPr>
          <p:cNvPr id="23" name="テキスト ボックス 8"/>
          <p:cNvSpPr txBox="1"/>
          <p:nvPr/>
        </p:nvSpPr>
        <p:spPr bwMode="auto">
          <a:xfrm>
            <a:off x="4496779" y="4727380"/>
            <a:ext cx="2371773" cy="498034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 rtlCol="0">
            <a:spAutoFit/>
          </a:bodyPr>
          <a:lstStyle/>
          <a:p>
            <a:pPr algn="l">
              <a:lnSpc>
                <a:spcPct val="120000"/>
              </a:lnSpc>
            </a:pPr>
            <a:endParaRPr lang="en-US" altLang="ja-JP" sz="1200" dirty="0" smtClean="0">
              <a:effectLst/>
            </a:endParaRPr>
          </a:p>
        </p:txBody>
      </p:sp>
      <p:sp>
        <p:nvSpPr>
          <p:cNvPr id="30" name="テキスト ボックス 8"/>
          <p:cNvSpPr txBox="1"/>
          <p:nvPr/>
        </p:nvSpPr>
        <p:spPr bwMode="auto">
          <a:xfrm>
            <a:off x="4496779" y="5950763"/>
            <a:ext cx="2416394" cy="481834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 rtlCol="0">
            <a:spAutoFit/>
          </a:bodyPr>
          <a:lstStyle/>
          <a:p>
            <a:pPr algn="l">
              <a:lnSpc>
                <a:spcPct val="120000"/>
              </a:lnSpc>
            </a:pPr>
            <a:endParaRPr lang="en-US" altLang="ja-JP" sz="1200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7847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9" grpId="0" animBg="1"/>
      <p:bldP spid="23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1"/>
          <p:cNvSpPr txBox="1"/>
          <p:nvPr/>
        </p:nvSpPr>
        <p:spPr bwMode="auto">
          <a:xfrm>
            <a:off x="694807" y="915757"/>
            <a:ext cx="7795647" cy="539108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3200" dirty="0" smtClean="0">
                <a:solidFill>
                  <a:prstClr val="black"/>
                </a:solidFill>
                <a:effectLst/>
                <a:latin typeface="Arial" charset="0"/>
                <a:ea typeface="ＭＳ Ｐゴシック" pitchFamily="50" charset="-128"/>
              </a:rPr>
              <a:t>&lt;NOTICE&gt;</a:t>
            </a:r>
          </a:p>
          <a:p>
            <a:pPr algn="l">
              <a:lnSpc>
                <a:spcPct val="120000"/>
              </a:lnSpc>
            </a:pPr>
            <a:endParaRPr lang="en-US" altLang="ja-JP" sz="3200" dirty="0">
              <a:solidFill>
                <a:prstClr val="black"/>
              </a:solidFill>
              <a:effectLst/>
              <a:latin typeface="Arial" charset="0"/>
              <a:ea typeface="ＭＳ Ｐゴシック" pitchFamily="50" charset="-128"/>
            </a:endParaRPr>
          </a:p>
          <a:p>
            <a:pPr algn="l">
              <a:lnSpc>
                <a:spcPct val="120000"/>
              </a:lnSpc>
            </a:pPr>
            <a:r>
              <a:rPr lang="en-US" altLang="ja-JP" sz="3200" dirty="0" smtClean="0">
                <a:solidFill>
                  <a:prstClr val="black"/>
                </a:solidFill>
                <a:effectLst/>
                <a:latin typeface="Arial" charset="0"/>
                <a:ea typeface="ＭＳ Ｐゴシック" pitchFamily="50" charset="-128"/>
              </a:rPr>
              <a:t>This document is supplementary to the operation manual.</a:t>
            </a:r>
          </a:p>
          <a:p>
            <a:pPr algn="l">
              <a:lnSpc>
                <a:spcPct val="120000"/>
              </a:lnSpc>
            </a:pPr>
            <a:r>
              <a:rPr lang="en-US" altLang="ja-JP" sz="3200" dirty="0" smtClean="0">
                <a:solidFill>
                  <a:prstClr val="black"/>
                </a:solidFill>
                <a:effectLst/>
                <a:latin typeface="Arial" charset="0"/>
                <a:ea typeface="ＭＳ Ｐゴシック" pitchFamily="50" charset="-128"/>
              </a:rPr>
              <a:t>The screens used in this document is taken from CJ-HDR416 with firmware </a:t>
            </a:r>
            <a:r>
              <a:rPr lang="en-US" altLang="ja-JP" sz="3200" dirty="0" smtClean="0">
                <a:solidFill>
                  <a:prstClr val="black"/>
                </a:solidFill>
                <a:effectLst/>
                <a:latin typeface="+mn-lt"/>
                <a:ea typeface="ＭＳ Ｐゴシック" pitchFamily="50" charset="-128"/>
              </a:rPr>
              <a:t>version</a:t>
            </a:r>
            <a:r>
              <a:rPr lang="en-GB" altLang="ja-JP" sz="3200" dirty="0">
                <a:effectLst/>
                <a:latin typeface="+mn-lt"/>
              </a:rPr>
              <a:t> </a:t>
            </a:r>
            <a:r>
              <a:rPr lang="en-GB" sz="3200" dirty="0" smtClean="0">
                <a:effectLst/>
                <a:latin typeface="+mn-lt"/>
              </a:rPr>
              <a:t>3.200.ps00.0.r.20161102</a:t>
            </a:r>
            <a:r>
              <a:rPr lang="en-US" altLang="ja-JP" sz="3200" dirty="0" smtClean="0">
                <a:solidFill>
                  <a:prstClr val="black"/>
                </a:solidFill>
                <a:effectLst/>
                <a:latin typeface="+mn-lt"/>
                <a:ea typeface="ＭＳ Ｐゴシック" pitchFamily="50" charset="-128"/>
              </a:rPr>
              <a:t>.</a:t>
            </a:r>
          </a:p>
          <a:p>
            <a:pPr algn="l">
              <a:lnSpc>
                <a:spcPct val="120000"/>
              </a:lnSpc>
            </a:pPr>
            <a:r>
              <a:rPr lang="en-US" altLang="ja-JP" sz="3200" dirty="0" smtClean="0">
                <a:solidFill>
                  <a:prstClr val="black"/>
                </a:solidFill>
                <a:effectLst/>
                <a:latin typeface="Arial" charset="0"/>
                <a:ea typeface="ＭＳ Ｐゴシック" pitchFamily="50" charset="-128"/>
              </a:rPr>
              <a:t>Depending on the firmware version, the screens may differ from the actual screens. </a:t>
            </a:r>
            <a:endParaRPr lang="ja-JP" altLang="en-US" sz="3200" dirty="0" smtClean="0">
              <a:solidFill>
                <a:prstClr val="black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4767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4"/>
          <p:cNvSpPr>
            <a:spLocks noChangeArrowheads="1"/>
          </p:cNvSpPr>
          <p:nvPr/>
        </p:nvSpPr>
        <p:spPr bwMode="auto">
          <a:xfrm>
            <a:off x="0" y="-35873"/>
            <a:ext cx="9144000" cy="58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9" tIns="45715" rIns="91429" bIns="45715" anchor="ctr">
            <a:spAutoFit/>
          </a:bodyPr>
          <a:lstStyle>
            <a:lvl1pPr algn="l" defTabSz="1028700" eaLnBrk="0" hangingPunct="0">
              <a:spcBef>
                <a:spcPct val="20000"/>
              </a:spcBef>
              <a:buChar char="•"/>
              <a:defRPr kumimoji="1" sz="25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defTabSz="1028700" eaLnBrk="0" hangingPunct="0">
              <a:spcBef>
                <a:spcPct val="20000"/>
              </a:spcBef>
              <a:buChar char="–"/>
              <a:defRPr kumimoji="1" sz="25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defTabSz="1028700" eaLnBrk="0" hangingPunct="0">
              <a:spcBef>
                <a:spcPct val="20000"/>
              </a:spcBef>
              <a:buChar char="•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defTabSz="1028700" eaLnBrk="0" hangingPunct="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defTabSz="1028700" eaLnBrk="0" hangingPunct="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en-US" altLang="ja-JP" sz="3200" dirty="0">
                <a:solidFill>
                  <a:srgbClr val="FFFFFF"/>
                </a:solidFill>
                <a:latin typeface="Calibri" panose="020F0502020204030204" pitchFamily="34" charset="0"/>
                <a:ea typeface="Arial Unicode MS" pitchFamily="50" charset="-128"/>
                <a:cs typeface="Calibri" panose="020F0502020204030204" pitchFamily="34" charset="0"/>
              </a:rPr>
              <a:t>Full HD: Resolution and FPS Settings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" y="590339"/>
            <a:ext cx="9143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 smtClean="0"/>
              <a:t>Specifications</a:t>
            </a:r>
            <a:endParaRPr lang="en-US" sz="1600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51" y="1076960"/>
            <a:ext cx="9078684" cy="2238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14" y="3470627"/>
            <a:ext cx="9114311" cy="224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613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4"/>
          <p:cNvSpPr>
            <a:spLocks noChangeArrowheads="1"/>
          </p:cNvSpPr>
          <p:nvPr/>
        </p:nvSpPr>
        <p:spPr bwMode="auto">
          <a:xfrm>
            <a:off x="0" y="-35873"/>
            <a:ext cx="9144000" cy="58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9" tIns="45715" rIns="91429" bIns="45715" anchor="ctr">
            <a:spAutoFit/>
          </a:bodyPr>
          <a:lstStyle>
            <a:lvl1pPr algn="l" defTabSz="1028700" eaLnBrk="0" hangingPunct="0">
              <a:spcBef>
                <a:spcPct val="20000"/>
              </a:spcBef>
              <a:buChar char="•"/>
              <a:defRPr kumimoji="1" sz="25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defTabSz="1028700" eaLnBrk="0" hangingPunct="0">
              <a:spcBef>
                <a:spcPct val="20000"/>
              </a:spcBef>
              <a:buChar char="–"/>
              <a:defRPr kumimoji="1" sz="25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defTabSz="1028700" eaLnBrk="0" hangingPunct="0">
              <a:spcBef>
                <a:spcPct val="20000"/>
              </a:spcBef>
              <a:buChar char="•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defTabSz="1028700" eaLnBrk="0" hangingPunct="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defTabSz="1028700" eaLnBrk="0" hangingPunct="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en-US" altLang="ja-JP" sz="3200" dirty="0">
                <a:solidFill>
                  <a:srgbClr val="FFFFFF"/>
                </a:solidFill>
                <a:latin typeface="Calibri" panose="020F0502020204030204" pitchFamily="34" charset="0"/>
                <a:ea typeface="Arial Unicode MS" pitchFamily="50" charset="-128"/>
                <a:cs typeface="Calibri" panose="020F0502020204030204" pitchFamily="34" charset="0"/>
              </a:rPr>
              <a:t>Full HD: Resolution and FPS Settings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" y="590339"/>
            <a:ext cx="9143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 smtClean="0"/>
              <a:t>Specifications</a:t>
            </a:r>
            <a:endParaRPr lang="en-US" sz="1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038534"/>
            <a:ext cx="9144000" cy="226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79470"/>
            <a:ext cx="9144001" cy="2264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531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32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Camera Image Setting</a:t>
            </a:r>
            <a:endParaRPr lang="en-US" altLang="ja-JP" sz="32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74" name="Picture 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96245" y="1418285"/>
            <a:ext cx="3898073" cy="28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996245" y="1172065"/>
            <a:ext cx="3898072" cy="246221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1600" dirty="0" smtClean="0">
                <a:effectLst/>
                <a:latin typeface="Tahoma" pitchFamily="34" charset="0"/>
                <a:ea typeface="ＭＳ Ｐゴシック" charset="-128"/>
              </a:rPr>
              <a:t>Camera Image Setting </a:t>
            </a:r>
            <a:endParaRPr lang="en-US" altLang="ja-JP" sz="1600" dirty="0">
              <a:effectLst/>
              <a:latin typeface="Tahoma" pitchFamily="34" charset="0"/>
              <a:ea typeface="ＭＳ Ｐゴシック" charset="-128"/>
            </a:endParaRPr>
          </a:p>
        </p:txBody>
      </p:sp>
      <p:sp>
        <p:nvSpPr>
          <p:cNvPr id="9" name="正方形/長方形 8"/>
          <p:cNvSpPr/>
          <p:nvPr/>
        </p:nvSpPr>
        <p:spPr bwMode="auto">
          <a:xfrm>
            <a:off x="5800198" y="1862483"/>
            <a:ext cx="1824380" cy="1815882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en-US" altLang="ja-JP" dirty="0" smtClean="0">
              <a:solidFill>
                <a:srgbClr val="000000"/>
              </a:solidFill>
            </a:endParaRPr>
          </a:p>
          <a:p>
            <a:endParaRPr lang="en-US" altLang="ja-JP" dirty="0">
              <a:solidFill>
                <a:srgbClr val="000000"/>
              </a:solidFill>
            </a:endParaRPr>
          </a:p>
          <a:p>
            <a:endParaRPr lang="en-US" altLang="ja-JP" dirty="0" smtClean="0">
              <a:solidFill>
                <a:srgbClr val="000000"/>
              </a:solidFill>
            </a:endParaRPr>
          </a:p>
          <a:p>
            <a:endParaRPr lang="en-US" altLang="ja-JP" dirty="0">
              <a:solidFill>
                <a:srgbClr val="000000"/>
              </a:solidFill>
            </a:endParaRPr>
          </a:p>
          <a:p>
            <a:endParaRPr lang="en-US" altLang="ja-JP" dirty="0" smtClean="0">
              <a:solidFill>
                <a:srgbClr val="000000"/>
              </a:solidFill>
            </a:endParaRPr>
          </a:p>
          <a:p>
            <a:endParaRPr lang="en-US" altLang="ja-JP" dirty="0">
              <a:solidFill>
                <a:srgbClr val="000000"/>
              </a:solidFill>
            </a:endParaRPr>
          </a:p>
          <a:p>
            <a:endParaRPr lang="en-US" altLang="ja-JP" dirty="0" smtClean="0">
              <a:solidFill>
                <a:srgbClr val="000000"/>
              </a:solidFill>
            </a:endParaRPr>
          </a:p>
          <a:p>
            <a:endParaRPr lang="en-US" altLang="ja-JP" dirty="0" smtClean="0">
              <a:solidFill>
                <a:srgbClr val="000000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 bwMode="auto">
          <a:xfrm>
            <a:off x="5167750" y="3966433"/>
            <a:ext cx="1913081" cy="273977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200" b="1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Video image adjustment</a:t>
            </a:r>
          </a:p>
        </p:txBody>
      </p:sp>
      <p:cxnSp>
        <p:nvCxnSpPr>
          <p:cNvPr id="15" name="直線コネクタ 14"/>
          <p:cNvCxnSpPr>
            <a:stCxn id="14" idx="0"/>
            <a:endCxn id="9" idx="2"/>
          </p:cNvCxnSpPr>
          <p:nvPr/>
        </p:nvCxnSpPr>
        <p:spPr bwMode="auto">
          <a:xfrm flipV="1">
            <a:off x="6124291" y="3678365"/>
            <a:ext cx="588097" cy="28806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7" name="Picture 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6561" y="1418286"/>
            <a:ext cx="3723004" cy="2822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テキスト ボックス 2"/>
          <p:cNvSpPr txBox="1"/>
          <p:nvPr/>
        </p:nvSpPr>
        <p:spPr bwMode="auto">
          <a:xfrm>
            <a:off x="955603" y="3548637"/>
            <a:ext cx="2938355" cy="240378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000" b="1" dirty="0" smtClean="0">
                <a:effectLst/>
                <a:latin typeface="Arial" charset="0"/>
                <a:ea typeface="ＭＳ Ｐゴシック" pitchFamily="50" charset="-128"/>
              </a:rPr>
              <a:t>Click “CAMERA” for camera additional Setting</a:t>
            </a:r>
            <a:endParaRPr kumimoji="1" lang="ja-JP" altLang="en-US" sz="1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19" name="直線コネクタ 4"/>
          <p:cNvCxnSpPr>
            <a:stCxn id="20" idx="2"/>
            <a:endCxn id="18" idx="0"/>
          </p:cNvCxnSpPr>
          <p:nvPr/>
        </p:nvCxnSpPr>
        <p:spPr bwMode="auto">
          <a:xfrm flipH="1">
            <a:off x="2424781" y="3272650"/>
            <a:ext cx="992185" cy="275987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正方形/長方形 7"/>
          <p:cNvSpPr/>
          <p:nvPr/>
        </p:nvSpPr>
        <p:spPr bwMode="auto">
          <a:xfrm>
            <a:off x="3088128" y="3051035"/>
            <a:ext cx="657676" cy="221615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 bwMode="auto">
          <a:xfrm>
            <a:off x="7387444" y="2886708"/>
            <a:ext cx="1506873" cy="294302"/>
          </a:xfrm>
          <a:prstGeom prst="rect">
            <a:avLst/>
          </a:prstGeom>
          <a:solidFill>
            <a:srgbClr val="FFFF99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>
            <a:defPPr>
              <a:defRPr lang="ja-JP"/>
            </a:defPPr>
            <a:lvl1pPr algn="l">
              <a:lnSpc>
                <a:spcPct val="120000"/>
              </a:lnSpc>
              <a:defRPr sz="150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sz="1200" dirty="0"/>
              <a:t>Change if necessary</a:t>
            </a:r>
          </a:p>
        </p:txBody>
      </p:sp>
      <p:sp>
        <p:nvSpPr>
          <p:cNvPr id="28" name="AutoShape 22"/>
          <p:cNvSpPr>
            <a:spLocks noChangeArrowheads="1"/>
          </p:cNvSpPr>
          <p:nvPr/>
        </p:nvSpPr>
        <p:spPr bwMode="auto">
          <a:xfrm>
            <a:off x="4331661" y="2572780"/>
            <a:ext cx="468313" cy="395288"/>
          </a:xfrm>
          <a:prstGeom prst="rightArrow">
            <a:avLst>
              <a:gd name="adj1" fmla="val 50000"/>
              <a:gd name="adj2" fmla="val 29618"/>
            </a:avLst>
          </a:prstGeom>
          <a:solidFill>
            <a:srgbClr val="FFFF00"/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7326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28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Access to DVR Web Console (1/2)</a:t>
            </a:r>
            <a:endParaRPr lang="en-US" altLang="ja-JP" sz="28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274763" y="722232"/>
            <a:ext cx="8543675" cy="2916000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0070C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/>
        </p:spPr>
        <p:txBody>
          <a:bodyPr wrap="square" lIns="0" tIns="0" rIns="0" bIns="0" anchor="ctr">
            <a:spAutoFit/>
          </a:bodyPr>
          <a:lstStyle/>
          <a:p>
            <a:pPr>
              <a:spcBef>
                <a:spcPct val="0"/>
              </a:spcBef>
            </a:pPr>
            <a:endParaRPr lang="en-US" altLang="ja-JP" sz="1600" dirty="0">
              <a:effectLst/>
              <a:latin typeface="Tahoma" pitchFamily="34" charset="0"/>
              <a:ea typeface="ＭＳ Ｐゴシック" charset="-128"/>
            </a:endParaRPr>
          </a:p>
        </p:txBody>
      </p:sp>
      <p:sp>
        <p:nvSpPr>
          <p:cNvPr id="15" name="テキスト ボックス 3"/>
          <p:cNvSpPr txBox="1"/>
          <p:nvPr/>
        </p:nvSpPr>
        <p:spPr bwMode="auto">
          <a:xfrm>
            <a:off x="582933" y="2316251"/>
            <a:ext cx="4450802" cy="349702"/>
          </a:xfrm>
          <a:prstGeom prst="rect">
            <a:avLst/>
          </a:prstGeom>
          <a:solidFill>
            <a:srgbClr val="CCFF99"/>
          </a:solidFill>
          <a:ln w="19050" algn="ctr">
            <a:solidFill>
              <a:srgbClr val="FFFFFF"/>
            </a:solidFill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Connect the DVR</a:t>
            </a:r>
            <a:r>
              <a:rPr lang="en-US" altLang="ja-JP" sz="1500" dirty="0">
                <a:effectLst/>
                <a:latin typeface="Arial" charset="0"/>
                <a:ea typeface="ＭＳ Ｐゴシック" pitchFamily="50" charset="-128"/>
              </a:rPr>
              <a:t> </a:t>
            </a:r>
            <a:r>
              <a:rPr lang="en-US" altLang="ja-JP" sz="1500" dirty="0" smtClean="0">
                <a:effectLst/>
                <a:latin typeface="Arial" charset="0"/>
                <a:ea typeface="ＭＳ Ｐゴシック" pitchFamily="50" charset="-128"/>
              </a:rPr>
              <a:t>to PC</a:t>
            </a:r>
            <a:endParaRPr kumimoji="1" lang="ja-JP" altLang="en-US" sz="15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charset="0"/>
              <a:ea typeface="ＭＳ Ｐゴシック" pitchFamily="50" charset="-128"/>
            </a:endParaRPr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3094" y="1238445"/>
            <a:ext cx="2731044" cy="1055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840" y="1682081"/>
            <a:ext cx="4413895" cy="612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0" name="Elbow Connector 19"/>
          <p:cNvCxnSpPr/>
          <p:nvPr/>
        </p:nvCxnSpPr>
        <p:spPr bwMode="auto">
          <a:xfrm rot="10800000">
            <a:off x="1974624" y="1988148"/>
            <a:ext cx="5003800" cy="107132"/>
          </a:xfrm>
          <a:prstGeom prst="bentConnector3">
            <a:avLst>
              <a:gd name="adj1" fmla="val 26174"/>
            </a:avLst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301287" y="746234"/>
            <a:ext cx="4252955" cy="246221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ja-JP" sz="1600" dirty="0" smtClean="0">
                <a:effectLst/>
                <a:latin typeface="Tahoma" pitchFamily="34" charset="0"/>
                <a:ea typeface="ＭＳ Ｐゴシック" charset="-128"/>
              </a:rPr>
              <a:t>Method 1 : Access to single DVR Web Console:</a:t>
            </a:r>
            <a:endParaRPr lang="en-US" altLang="ja-JP" sz="1600" dirty="0">
              <a:effectLst/>
              <a:latin typeface="Tahoma" pitchFamily="34" charset="0"/>
              <a:ea typeface="ＭＳ Ｐゴシック" charset="-128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274762" y="3943651"/>
            <a:ext cx="8613754" cy="2808000"/>
            <a:chOff x="274762" y="867942"/>
            <a:chExt cx="8613754" cy="2808000"/>
          </a:xfrm>
        </p:grpSpPr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274763" y="867942"/>
              <a:ext cx="8543675" cy="2808000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rgbClr val="0070C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  <a:extLst/>
          </p:spPr>
          <p:txBody>
            <a:bodyPr wrap="square" lIns="0" tIns="0" rIns="0" bIns="0" anchor="ctr">
              <a:spAutoFit/>
            </a:bodyPr>
            <a:lstStyle/>
            <a:p>
              <a:pPr>
                <a:spcBef>
                  <a:spcPct val="0"/>
                </a:spcBef>
              </a:pPr>
              <a:endParaRPr lang="en-US" altLang="ja-JP" sz="1600" dirty="0">
                <a:effectLst/>
                <a:latin typeface="Tahoma" pitchFamily="34" charset="0"/>
                <a:ea typeface="ＭＳ Ｐゴシック" charset="-128"/>
              </a:endParaRPr>
            </a:p>
          </p:txBody>
        </p:sp>
        <p:sp>
          <p:nvSpPr>
            <p:cNvPr id="4" name="テキスト ボックス 3"/>
            <p:cNvSpPr txBox="1"/>
            <p:nvPr/>
          </p:nvSpPr>
          <p:spPr bwMode="auto">
            <a:xfrm>
              <a:off x="578003" y="3145466"/>
              <a:ext cx="4450802" cy="349702"/>
            </a:xfrm>
            <a:prstGeom prst="rect">
              <a:avLst/>
            </a:prstGeom>
            <a:solidFill>
              <a:srgbClr val="CCFF99"/>
            </a:solidFill>
            <a:ln w="19050" algn="ctr">
              <a:solidFill>
                <a:srgbClr val="FFFFFF"/>
              </a:solidFill>
              <a:miter lim="800000"/>
              <a:headEnd/>
              <a:tailEnd/>
            </a:ln>
            <a:extLst/>
          </p:spPr>
          <p:txBody>
            <a:bodyPr wrap="square" lIns="54000" tIns="36000" rIns="54000" bIns="36000" rtlCol="0"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ja-JP" sz="15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 charset="0"/>
                  <a:ea typeface="ＭＳ Ｐゴシック" pitchFamily="50" charset="-128"/>
                </a:rPr>
                <a:t>Connect the DVR</a:t>
              </a:r>
              <a:r>
                <a:rPr kumimoji="1" lang="en-US" altLang="ja-JP" sz="1500" b="0" i="0" u="none" strike="noStrike" kern="1200" cap="none" spc="0" normalizeH="0" noProof="0" dirty="0" smtClean="0">
                  <a:ln>
                    <a:noFill/>
                  </a:ln>
                  <a:effectLst/>
                  <a:uLnTx/>
                  <a:uFillTx/>
                  <a:latin typeface="Arial" charset="0"/>
                  <a:ea typeface="ＭＳ Ｐゴシック" pitchFamily="50" charset="-128"/>
                </a:rPr>
                <a:t> to network switch</a:t>
              </a:r>
              <a:endParaRPr kumimoji="1" lang="ja-JP" altLang="en-US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endParaRPr>
            </a:p>
          </p:txBody>
        </p:sp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6981" y="1398458"/>
              <a:ext cx="3171825" cy="295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9237" y="1165847"/>
              <a:ext cx="1606877" cy="6211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910" y="2511297"/>
              <a:ext cx="1962497" cy="2721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6" name="Elbow Connector 5"/>
            <p:cNvCxnSpPr/>
            <p:nvPr/>
          </p:nvCxnSpPr>
          <p:spPr bwMode="auto">
            <a:xfrm rot="10800000" flipV="1">
              <a:off x="1261642" y="1546096"/>
              <a:ext cx="1886573" cy="1101286"/>
            </a:xfrm>
            <a:prstGeom prst="bentConnector3">
              <a:avLst>
                <a:gd name="adj1" fmla="val 99082"/>
              </a:avLst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" name="Elbow Connector 15"/>
            <p:cNvCxnSpPr/>
            <p:nvPr/>
          </p:nvCxnSpPr>
          <p:spPr bwMode="auto">
            <a:xfrm>
              <a:off x="4546601" y="1546094"/>
              <a:ext cx="3196862" cy="147639"/>
            </a:xfrm>
            <a:prstGeom prst="bentConnector3">
              <a:avLst>
                <a:gd name="adj1" fmla="val 50000"/>
              </a:avLst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1" name="Text Box 8"/>
            <p:cNvSpPr txBox="1">
              <a:spLocks noChangeArrowheads="1"/>
            </p:cNvSpPr>
            <p:nvPr/>
          </p:nvSpPr>
          <p:spPr bwMode="auto">
            <a:xfrm>
              <a:off x="274762" y="896246"/>
              <a:ext cx="4279481" cy="24622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>
                <a:spcBef>
                  <a:spcPct val="0"/>
                </a:spcBef>
              </a:pPr>
              <a:r>
                <a:rPr lang="en-US" altLang="ja-JP" sz="1600" dirty="0" smtClean="0">
                  <a:effectLst/>
                  <a:ea typeface="ＭＳ Ｐゴシック" charset="-128"/>
                </a:rPr>
                <a:t>Method 2: Access to Multi DVR Web Console:</a:t>
              </a:r>
              <a:endParaRPr lang="en-US" altLang="ja-JP" sz="1600" dirty="0">
                <a:effectLst/>
                <a:latin typeface="Tahoma" pitchFamily="34" charset="0"/>
                <a:ea typeface="ＭＳ Ｐゴシック" charset="-128"/>
              </a:endParaRPr>
            </a:p>
          </p:txBody>
        </p:sp>
        <p:sp>
          <p:nvSpPr>
            <p:cNvPr id="22" name="テキスト ボックス 3"/>
            <p:cNvSpPr txBox="1"/>
            <p:nvPr/>
          </p:nvSpPr>
          <p:spPr bwMode="auto">
            <a:xfrm>
              <a:off x="6408082" y="1979257"/>
              <a:ext cx="2480434" cy="294302"/>
            </a:xfrm>
            <a:prstGeom prst="rect">
              <a:avLst/>
            </a:prstGeom>
            <a:solidFill>
              <a:srgbClr val="CCFF99"/>
            </a:solidFill>
            <a:ln w="19050" algn="ctr">
              <a:solidFill>
                <a:srgbClr val="FFFFFF"/>
              </a:solidFill>
              <a:miter lim="800000"/>
              <a:headEnd/>
              <a:tailEnd/>
            </a:ln>
            <a:extLst/>
          </p:spPr>
          <p:txBody>
            <a:bodyPr wrap="square" lIns="54000" tIns="36000" rIns="54000" bIns="36000" rtlCol="0"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ja-JP" sz="12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 charset="0"/>
                  <a:ea typeface="ＭＳ Ｐゴシック" pitchFamily="50" charset="-128"/>
                </a:rPr>
                <a:t>Connect the PC</a:t>
              </a:r>
              <a:r>
                <a:rPr kumimoji="1" lang="en-US" altLang="ja-JP" sz="1200" b="0" i="0" u="none" strike="noStrike" kern="1200" cap="none" spc="0" normalizeH="0" noProof="0" dirty="0" smtClean="0">
                  <a:ln>
                    <a:noFill/>
                  </a:ln>
                  <a:effectLst/>
                  <a:uLnTx/>
                  <a:uFillTx/>
                  <a:latin typeface="Arial" charset="0"/>
                  <a:ea typeface="ＭＳ Ｐゴシック" pitchFamily="50" charset="-128"/>
                </a:rPr>
                <a:t> to network switch</a:t>
              </a:r>
              <a:endParaRPr kumimoji="1" lang="ja-JP" altLang="en-US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endParaRPr>
            </a:p>
          </p:txBody>
        </p:sp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9958" y="2533153"/>
              <a:ext cx="1962497" cy="2721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28" name="Elbow Connector 27"/>
            <p:cNvCxnSpPr/>
            <p:nvPr/>
          </p:nvCxnSpPr>
          <p:spPr bwMode="auto">
            <a:xfrm rot="5400000">
              <a:off x="2980767" y="2008221"/>
              <a:ext cx="1115811" cy="191558"/>
            </a:xfrm>
            <a:prstGeom prst="bentConnector3">
              <a:avLst>
                <a:gd name="adj1" fmla="val 50000"/>
              </a:avLst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1923" y="2525824"/>
              <a:ext cx="1962497" cy="2721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33" name="Elbow Connector 32"/>
            <p:cNvCxnSpPr/>
            <p:nvPr/>
          </p:nvCxnSpPr>
          <p:spPr bwMode="auto">
            <a:xfrm>
              <a:off x="4039565" y="1619913"/>
              <a:ext cx="1643605" cy="1049325"/>
            </a:xfrm>
            <a:prstGeom prst="bentConnector3">
              <a:avLst>
                <a:gd name="adj1" fmla="val 100704"/>
              </a:avLst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08808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27508" y="4471262"/>
            <a:ext cx="3677672" cy="1903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496" y="4433162"/>
            <a:ext cx="3668736" cy="1954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3148213" y="776797"/>
            <a:ext cx="3136152" cy="246221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1600" dirty="0" smtClean="0">
                <a:effectLst/>
                <a:ea typeface="ＭＳ Ｐゴシック" charset="-128"/>
              </a:rPr>
              <a:t>DVR</a:t>
            </a:r>
            <a:r>
              <a:rPr lang="en-US" altLang="ja-JP" sz="1600" dirty="0" smtClean="0">
                <a:effectLst/>
                <a:latin typeface="Tahoma" pitchFamily="34" charset="0"/>
                <a:ea typeface="ＭＳ Ｐゴシック" charset="-128"/>
              </a:rPr>
              <a:t> Browser Access </a:t>
            </a:r>
            <a:endParaRPr lang="en-US" altLang="ja-JP" sz="1600" dirty="0">
              <a:effectLst/>
              <a:latin typeface="Tahoma" pitchFamily="34" charset="0"/>
              <a:ea typeface="ＭＳ Ｐゴシック" charset="-128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2800" b="1" dirty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Access to DVR Web </a:t>
            </a:r>
            <a:r>
              <a:rPr lang="en-US" altLang="ja-JP" sz="28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Console(2/2</a:t>
            </a:r>
            <a:r>
              <a:rPr lang="en-US" altLang="ja-JP" sz="2800" b="1" dirty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</p:txBody>
      </p:sp>
      <p:sp>
        <p:nvSpPr>
          <p:cNvPr id="18" name="AutoShape 22"/>
          <p:cNvSpPr>
            <a:spLocks noChangeArrowheads="1"/>
          </p:cNvSpPr>
          <p:nvPr/>
        </p:nvSpPr>
        <p:spPr bwMode="auto">
          <a:xfrm>
            <a:off x="5178732" y="1878679"/>
            <a:ext cx="468313" cy="395288"/>
          </a:xfrm>
          <a:prstGeom prst="rightArrow">
            <a:avLst>
              <a:gd name="adj1" fmla="val 50000"/>
              <a:gd name="adj2" fmla="val 29618"/>
            </a:avLst>
          </a:prstGeom>
          <a:solidFill>
            <a:srgbClr val="FFFF00"/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19" name="テキスト ボックス 18"/>
          <p:cNvSpPr txBox="1"/>
          <p:nvPr/>
        </p:nvSpPr>
        <p:spPr bwMode="auto">
          <a:xfrm>
            <a:off x="5063306" y="2273967"/>
            <a:ext cx="721402" cy="240378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Right Click</a:t>
            </a:r>
            <a:endParaRPr kumimoji="1" lang="ja-JP" altLang="en-US" sz="1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 bwMode="auto">
          <a:xfrm>
            <a:off x="213009" y="2728910"/>
            <a:ext cx="1287839" cy="273977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2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Start </a:t>
            </a:r>
            <a:r>
              <a:rPr lang="en-US" altLang="ja-JP" sz="1200" dirty="0" err="1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ConfigTool</a:t>
            </a:r>
            <a:r>
              <a:rPr lang="en-US" altLang="ja-JP" sz="12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 </a:t>
            </a:r>
            <a:endParaRPr lang="ja-JP" altLang="en-US" sz="12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 bwMode="auto">
          <a:xfrm>
            <a:off x="1968500" y="3503934"/>
            <a:ext cx="2973916" cy="495576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2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The DVR is listed together with another devices connected the same LAN switch </a:t>
            </a:r>
            <a:endParaRPr lang="ja-JP" altLang="en-US" sz="12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 bwMode="auto">
          <a:xfrm>
            <a:off x="5908266" y="3477440"/>
            <a:ext cx="3062110" cy="294302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ja-JP" sz="1200" dirty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Right Click, then select “Open Device Web” </a:t>
            </a:r>
            <a:endParaRPr lang="ja-JP" altLang="en-US" sz="1200" dirty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5" name="正方形/長方形 24"/>
          <p:cNvSpPr/>
          <p:nvPr/>
        </p:nvSpPr>
        <p:spPr bwMode="auto">
          <a:xfrm>
            <a:off x="1981102" y="5446987"/>
            <a:ext cx="1038323" cy="429938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26" name="AutoShape 22"/>
          <p:cNvSpPr>
            <a:spLocks noChangeArrowheads="1"/>
          </p:cNvSpPr>
          <p:nvPr/>
        </p:nvSpPr>
        <p:spPr bwMode="auto">
          <a:xfrm>
            <a:off x="4371949" y="5266668"/>
            <a:ext cx="468313" cy="395288"/>
          </a:xfrm>
          <a:prstGeom prst="rightArrow">
            <a:avLst>
              <a:gd name="adj1" fmla="val 50000"/>
              <a:gd name="adj2" fmla="val 29618"/>
            </a:avLst>
          </a:prstGeom>
          <a:solidFill>
            <a:srgbClr val="FFFF00"/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7" name="AutoShape 22"/>
          <p:cNvSpPr>
            <a:spLocks noChangeArrowheads="1"/>
          </p:cNvSpPr>
          <p:nvPr/>
        </p:nvSpPr>
        <p:spPr bwMode="auto">
          <a:xfrm rot="8804309">
            <a:off x="4944576" y="3929703"/>
            <a:ext cx="468313" cy="395288"/>
          </a:xfrm>
          <a:prstGeom prst="rightArrow">
            <a:avLst>
              <a:gd name="adj1" fmla="val 50000"/>
              <a:gd name="adj2" fmla="val 29618"/>
            </a:avLst>
          </a:prstGeom>
          <a:solidFill>
            <a:srgbClr val="FFFF00"/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8" name="テキスト ボックス 27"/>
          <p:cNvSpPr txBox="1"/>
          <p:nvPr/>
        </p:nvSpPr>
        <p:spPr bwMode="auto">
          <a:xfrm>
            <a:off x="1983159" y="6150720"/>
            <a:ext cx="1022766" cy="515901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200" dirty="0" smtClean="0">
                <a:effectLst/>
                <a:latin typeface="Arial" charset="0"/>
                <a:ea typeface="ＭＳ Ｐゴシック" pitchFamily="50" charset="-128"/>
              </a:rPr>
              <a:t>ID : ADMIN</a:t>
            </a:r>
          </a:p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200" dirty="0" smtClean="0">
                <a:effectLst/>
                <a:latin typeface="Arial" charset="0"/>
                <a:ea typeface="ＭＳ Ｐゴシック" pitchFamily="50" charset="-128"/>
              </a:rPr>
              <a:t>PWD : 12345</a:t>
            </a:r>
            <a:endParaRPr kumimoji="1" lang="ja-JP" altLang="en-US" sz="1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29" name="直線コネクタ 28"/>
          <p:cNvCxnSpPr>
            <a:stCxn id="28" idx="0"/>
            <a:endCxn id="25" idx="2"/>
          </p:cNvCxnSpPr>
          <p:nvPr/>
        </p:nvCxnSpPr>
        <p:spPr bwMode="auto">
          <a:xfrm flipV="1">
            <a:off x="2494542" y="5876925"/>
            <a:ext cx="5722" cy="273795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AutoShape 22"/>
          <p:cNvSpPr>
            <a:spLocks noChangeArrowheads="1"/>
          </p:cNvSpPr>
          <p:nvPr/>
        </p:nvSpPr>
        <p:spPr bwMode="auto">
          <a:xfrm>
            <a:off x="1432232" y="2010980"/>
            <a:ext cx="468313" cy="395288"/>
          </a:xfrm>
          <a:prstGeom prst="rightArrow">
            <a:avLst>
              <a:gd name="adj1" fmla="val 50000"/>
              <a:gd name="adj2" fmla="val 29618"/>
            </a:avLst>
          </a:prstGeom>
          <a:solidFill>
            <a:srgbClr val="FFFF00"/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31" name="テキスト ボックス 18"/>
          <p:cNvSpPr txBox="1"/>
          <p:nvPr/>
        </p:nvSpPr>
        <p:spPr bwMode="auto">
          <a:xfrm>
            <a:off x="764328" y="2406935"/>
            <a:ext cx="1371658" cy="257369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 rtlCol="0">
            <a:spAutoFit/>
          </a:bodyPr>
          <a:lstStyle/>
          <a:p>
            <a:pPr lvl="1">
              <a:lnSpc>
                <a:spcPct val="120000"/>
              </a:lnSpc>
            </a:pPr>
            <a:r>
              <a:rPr lang="en-US" altLang="ja-JP" sz="1000" dirty="0" smtClean="0">
                <a:effectLst/>
                <a:latin typeface="Arial" charset="0"/>
                <a:ea typeface="ＭＳ Ｐゴシック" pitchFamily="50" charset="-128"/>
              </a:rPr>
              <a:t>Double </a:t>
            </a:r>
            <a:r>
              <a:rPr kumimoji="1" lang="en-US" altLang="ja-JP" sz="1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Click</a:t>
            </a:r>
            <a:endParaRPr kumimoji="1" lang="ja-JP" altLang="en-US" sz="1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charset="0"/>
              <a:ea typeface="ＭＳ Ｐゴシック" pitchFamily="50" charset="-128"/>
            </a:endParaRP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009" y="1907254"/>
            <a:ext cx="8858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0110" y="1319857"/>
            <a:ext cx="2724426" cy="209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39492" y="1319857"/>
            <a:ext cx="2704561" cy="2051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168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正方形/長方形 10"/>
          <p:cNvSpPr/>
          <p:nvPr/>
        </p:nvSpPr>
        <p:spPr bwMode="auto">
          <a:xfrm>
            <a:off x="1760561" y="1900047"/>
            <a:ext cx="5786651" cy="2508179"/>
          </a:xfrm>
          <a:prstGeom prst="rect">
            <a:avLst/>
          </a:prstGeom>
          <a:solidFill>
            <a:schemeClr val="accent2"/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ja-JP" sz="3600" dirty="0" smtClean="0">
                <a:solidFill>
                  <a:srgbClr val="FFFFFF"/>
                </a:solidFill>
              </a:rPr>
              <a:t>Easy Operation</a:t>
            </a:r>
            <a:endParaRPr lang="ja-JP" altLang="en-US" sz="360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95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32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Camera Preview (Live View) Interface </a:t>
            </a:r>
          </a:p>
        </p:txBody>
      </p:sp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6051" y="2702021"/>
            <a:ext cx="4445414" cy="3615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5661" y="3904428"/>
            <a:ext cx="1257300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7221" y="2701565"/>
            <a:ext cx="1508957" cy="223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テキスト ボックス 5"/>
          <p:cNvSpPr txBox="1"/>
          <p:nvPr/>
        </p:nvSpPr>
        <p:spPr bwMode="auto">
          <a:xfrm>
            <a:off x="361454" y="1582986"/>
            <a:ext cx="2218607" cy="324247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Preview control interface</a:t>
            </a:r>
            <a:endParaRPr lang="ja-JP" altLang="en-US" sz="15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45" name="テキスト ボックス 16"/>
          <p:cNvSpPr txBox="1"/>
          <p:nvPr/>
        </p:nvSpPr>
        <p:spPr bwMode="auto">
          <a:xfrm>
            <a:off x="6829242" y="3691505"/>
            <a:ext cx="1361000" cy="324247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Shortcut Menu</a:t>
            </a:r>
            <a:endParaRPr lang="ja-JP" altLang="en-US" sz="15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46" name="直線コネクタ 8"/>
          <p:cNvCxnSpPr>
            <a:stCxn id="44" idx="2"/>
          </p:cNvCxnSpPr>
          <p:nvPr/>
        </p:nvCxnSpPr>
        <p:spPr bwMode="auto">
          <a:xfrm>
            <a:off x="1470758" y="1907233"/>
            <a:ext cx="1724378" cy="96224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7" name="直線コネクタ 11"/>
          <p:cNvCxnSpPr/>
          <p:nvPr/>
        </p:nvCxnSpPr>
        <p:spPr bwMode="auto">
          <a:xfrm flipH="1">
            <a:off x="5772961" y="3103289"/>
            <a:ext cx="1056281" cy="1011511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8" name="右矢印 12"/>
          <p:cNvSpPr/>
          <p:nvPr/>
        </p:nvSpPr>
        <p:spPr bwMode="auto">
          <a:xfrm rot="19516454">
            <a:off x="2576349" y="2774143"/>
            <a:ext cx="325315" cy="225476"/>
          </a:xfrm>
          <a:prstGeom prst="rightArrow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pic>
        <p:nvPicPr>
          <p:cNvPr id="49" name="Picture 8" descr="C:\Users\5152380\AppData\Local\Microsoft\Windows\Temporary Internet Files\Content.IE5\D4YCULDJ\MC900371060[1].wmf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048128" y="2869481"/>
            <a:ext cx="1143245" cy="77400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テキスト ボックス 13"/>
          <p:cNvSpPr txBox="1"/>
          <p:nvPr/>
        </p:nvSpPr>
        <p:spPr bwMode="auto">
          <a:xfrm>
            <a:off x="7509742" y="2510842"/>
            <a:ext cx="1159022" cy="349702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Right</a:t>
            </a:r>
            <a:r>
              <a:rPr lang="ja-JP" altLang="en-US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　</a:t>
            </a: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Click!</a:t>
            </a:r>
            <a:endParaRPr lang="ja-JP" altLang="en-US" sz="15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51" name="円/楕円 3"/>
          <p:cNvSpPr/>
          <p:nvPr/>
        </p:nvSpPr>
        <p:spPr bwMode="auto">
          <a:xfrm>
            <a:off x="3195136" y="2688857"/>
            <a:ext cx="336331" cy="219075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cxnSp>
        <p:nvCxnSpPr>
          <p:cNvPr id="52" name="カギ線コネクタ 7"/>
          <p:cNvCxnSpPr>
            <a:stCxn id="51" idx="0"/>
            <a:endCxn id="53" idx="1"/>
          </p:cNvCxnSpPr>
          <p:nvPr/>
        </p:nvCxnSpPr>
        <p:spPr bwMode="auto">
          <a:xfrm rot="5400000" flipH="1" flipV="1">
            <a:off x="2802240" y="1401099"/>
            <a:ext cx="1848820" cy="726697"/>
          </a:xfrm>
          <a:prstGeom prst="bentConnector2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" name="テキスト ボックス 17"/>
          <p:cNvSpPr txBox="1"/>
          <p:nvPr/>
        </p:nvSpPr>
        <p:spPr bwMode="auto">
          <a:xfrm>
            <a:off x="4089999" y="677913"/>
            <a:ext cx="4196712" cy="324247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Real time Playback button : latest time playback</a:t>
            </a:r>
            <a:endParaRPr lang="ja-JP" altLang="en-US" sz="15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54" name="円/楕円 27"/>
          <p:cNvSpPr/>
          <p:nvPr/>
        </p:nvSpPr>
        <p:spPr bwMode="auto">
          <a:xfrm>
            <a:off x="3473664" y="2699363"/>
            <a:ext cx="336331" cy="219075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cxnSp>
        <p:nvCxnSpPr>
          <p:cNvPr id="55" name="カギ線コネクタ 28"/>
          <p:cNvCxnSpPr>
            <a:stCxn id="54" idx="0"/>
            <a:endCxn id="56" idx="1"/>
          </p:cNvCxnSpPr>
          <p:nvPr/>
        </p:nvCxnSpPr>
        <p:spPr bwMode="auto">
          <a:xfrm rot="5400000" flipH="1" flipV="1">
            <a:off x="3339357" y="1528362"/>
            <a:ext cx="1452449" cy="847502"/>
          </a:xfrm>
          <a:prstGeom prst="bentConnector2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6" name="テキスト ボックス 32"/>
          <p:cNvSpPr txBox="1"/>
          <p:nvPr/>
        </p:nvSpPr>
        <p:spPr bwMode="auto">
          <a:xfrm>
            <a:off x="4489332" y="1051037"/>
            <a:ext cx="1779385" cy="349702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Digital Zoom button</a:t>
            </a:r>
            <a:endParaRPr lang="ja-JP" altLang="en-US" sz="15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57" name="円/楕円 33"/>
          <p:cNvSpPr/>
          <p:nvPr/>
        </p:nvSpPr>
        <p:spPr bwMode="auto">
          <a:xfrm>
            <a:off x="3767958" y="2678337"/>
            <a:ext cx="336331" cy="219075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cxnSp>
        <p:nvCxnSpPr>
          <p:cNvPr id="58" name="カギ線コネクタ 34"/>
          <p:cNvCxnSpPr>
            <a:stCxn id="57" idx="0"/>
            <a:endCxn id="61" idx="1"/>
          </p:cNvCxnSpPr>
          <p:nvPr/>
        </p:nvCxnSpPr>
        <p:spPr bwMode="auto">
          <a:xfrm rot="5400000" flipH="1" flipV="1">
            <a:off x="3667795" y="1835810"/>
            <a:ext cx="1131883" cy="595224"/>
          </a:xfrm>
          <a:prstGeom prst="bentConnector2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9" name="テキスト ボックス 39"/>
          <p:cNvSpPr txBox="1"/>
          <p:nvPr/>
        </p:nvSpPr>
        <p:spPr bwMode="auto">
          <a:xfrm>
            <a:off x="53682" y="2225044"/>
            <a:ext cx="1455577" cy="878245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Point cursor  to </a:t>
            </a:r>
          </a:p>
          <a:p>
            <a:pPr algn="l"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upper side</a:t>
            </a:r>
          </a:p>
          <a:p>
            <a:pPr algn="l"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of the screen</a:t>
            </a:r>
            <a:endParaRPr lang="ja-JP" altLang="en-US" sz="15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pic>
        <p:nvPicPr>
          <p:cNvPr id="60" name="Picture 8" descr="C:\Users\5152380\AppData\Local\Microsoft\Windows\Temporary Internet Files\Content.IE5\D4YCULDJ\MC900371060[1].wmf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1882" y="2806551"/>
            <a:ext cx="1143245" cy="77400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テキスト ボックス 40"/>
          <p:cNvSpPr txBox="1"/>
          <p:nvPr/>
        </p:nvSpPr>
        <p:spPr bwMode="auto">
          <a:xfrm>
            <a:off x="4531348" y="1392629"/>
            <a:ext cx="4175874" cy="349702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Manual Record button : record on USB memory</a:t>
            </a:r>
            <a:endParaRPr lang="ja-JP" altLang="en-US" sz="15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62" name="円/楕円 25"/>
          <p:cNvSpPr/>
          <p:nvPr/>
        </p:nvSpPr>
        <p:spPr bwMode="auto">
          <a:xfrm>
            <a:off x="4014954" y="2688843"/>
            <a:ext cx="336331" cy="219075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cxnSp>
        <p:nvCxnSpPr>
          <p:cNvPr id="63" name="カギ線コネクタ 26"/>
          <p:cNvCxnSpPr>
            <a:stCxn id="62" idx="0"/>
            <a:endCxn id="64" idx="1"/>
          </p:cNvCxnSpPr>
          <p:nvPr/>
        </p:nvCxnSpPr>
        <p:spPr bwMode="auto">
          <a:xfrm rot="5400000" flipH="1" flipV="1">
            <a:off x="4178810" y="1902877"/>
            <a:ext cx="790277" cy="781656"/>
          </a:xfrm>
          <a:prstGeom prst="bentConnector2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4" name="テキスト ボックス 35"/>
          <p:cNvSpPr txBox="1"/>
          <p:nvPr/>
        </p:nvSpPr>
        <p:spPr bwMode="auto">
          <a:xfrm>
            <a:off x="4964776" y="1723715"/>
            <a:ext cx="1511683" cy="349702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Snapshot button</a:t>
            </a:r>
            <a:endParaRPr lang="ja-JP" altLang="en-US" sz="15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67" name="テキスト ボックス 30"/>
          <p:cNvSpPr txBox="1"/>
          <p:nvPr/>
        </p:nvSpPr>
        <p:spPr bwMode="auto">
          <a:xfrm>
            <a:off x="6486123" y="4713764"/>
            <a:ext cx="2465469" cy="349702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Playback and Search Mode</a:t>
            </a:r>
            <a:endParaRPr lang="ja-JP" altLang="en-US" sz="15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68" name="正方形/長方形 31"/>
          <p:cNvSpPr/>
          <p:nvPr/>
        </p:nvSpPr>
        <p:spPr bwMode="auto">
          <a:xfrm>
            <a:off x="4489332" y="4913634"/>
            <a:ext cx="1231285" cy="902593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cxnSp>
        <p:nvCxnSpPr>
          <p:cNvPr id="69" name="カギ線コネクタ 36"/>
          <p:cNvCxnSpPr>
            <a:stCxn id="68" idx="3"/>
            <a:endCxn id="70" idx="1"/>
          </p:cNvCxnSpPr>
          <p:nvPr/>
        </p:nvCxnSpPr>
        <p:spPr bwMode="auto">
          <a:xfrm>
            <a:off x="5720617" y="5364931"/>
            <a:ext cx="794081" cy="565596"/>
          </a:xfrm>
          <a:prstGeom prst="bentConnector3">
            <a:avLst>
              <a:gd name="adj1" fmla="val 50000"/>
            </a:avLst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0" name="テキスト ボックス 37"/>
          <p:cNvSpPr txBox="1"/>
          <p:nvPr/>
        </p:nvSpPr>
        <p:spPr bwMode="auto">
          <a:xfrm>
            <a:off x="6514698" y="5755676"/>
            <a:ext cx="2037468" cy="349702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Window Split selection</a:t>
            </a:r>
            <a:endParaRPr lang="ja-JP" altLang="en-US" sz="15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4489334" y="4490650"/>
            <a:ext cx="1231284" cy="205175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cxnSp>
        <p:nvCxnSpPr>
          <p:cNvPr id="72" name="カギ線コネクタ 36"/>
          <p:cNvCxnSpPr>
            <a:stCxn id="22" idx="3"/>
            <a:endCxn id="67" idx="1"/>
          </p:cNvCxnSpPr>
          <p:nvPr/>
        </p:nvCxnSpPr>
        <p:spPr bwMode="auto">
          <a:xfrm>
            <a:off x="5720618" y="4593238"/>
            <a:ext cx="765505" cy="295377"/>
          </a:xfrm>
          <a:prstGeom prst="bentConnector3">
            <a:avLst>
              <a:gd name="adj1" fmla="val 50000"/>
            </a:avLst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91385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32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Playback and Search Interface</a:t>
            </a:r>
            <a:endParaRPr lang="en-US" altLang="ja-JP" sz="32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721" y="854798"/>
            <a:ext cx="6132628" cy="4831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9" name="直線コネクタ 13"/>
          <p:cNvCxnSpPr>
            <a:stCxn id="53" idx="3"/>
            <a:endCxn id="54" idx="1"/>
          </p:cNvCxnSpPr>
          <p:nvPr/>
        </p:nvCxnSpPr>
        <p:spPr bwMode="auto">
          <a:xfrm>
            <a:off x="6314409" y="2339388"/>
            <a:ext cx="180464" cy="693635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" name="テキスト ボックス 10"/>
          <p:cNvSpPr txBox="1"/>
          <p:nvPr/>
        </p:nvSpPr>
        <p:spPr bwMode="auto">
          <a:xfrm>
            <a:off x="5629314" y="4045229"/>
            <a:ext cx="3391941" cy="848300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Video / Snapshot selection for playback</a:t>
            </a:r>
          </a:p>
          <a:p>
            <a:pPr algn="l">
              <a:lnSpc>
                <a:spcPct val="120000"/>
              </a:lnSpc>
            </a:pPr>
            <a:r>
              <a:rPr lang="en-US" altLang="ja-JP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“Record” : Video select</a:t>
            </a:r>
          </a:p>
          <a:p>
            <a:pPr algn="l">
              <a:lnSpc>
                <a:spcPct val="120000"/>
              </a:lnSpc>
            </a:pPr>
            <a:r>
              <a:rPr lang="en-US" altLang="ja-JP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“PIC” :  Snapshot select</a:t>
            </a:r>
            <a:endParaRPr lang="ja-JP" altLang="en-US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42" name="テキスト ボックス 20"/>
          <p:cNvSpPr txBox="1"/>
          <p:nvPr/>
        </p:nvSpPr>
        <p:spPr bwMode="auto">
          <a:xfrm>
            <a:off x="6494873" y="854798"/>
            <a:ext cx="2426997" cy="589768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ja-JP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Window </a:t>
            </a:r>
            <a:r>
              <a:rPr lang="en-US" altLang="ja-JP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split mode(1/4/9/16</a:t>
            </a:r>
            <a:r>
              <a:rPr lang="en-US" altLang="ja-JP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)</a:t>
            </a:r>
          </a:p>
          <a:p>
            <a:pPr algn="l">
              <a:lnSpc>
                <a:spcPct val="120000"/>
              </a:lnSpc>
            </a:pPr>
            <a:r>
              <a:rPr lang="en-US" altLang="ja-JP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Playback channel selection</a:t>
            </a:r>
            <a:endParaRPr lang="ja-JP" altLang="en-US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43" name="直線コネクタ 9"/>
          <p:cNvCxnSpPr>
            <a:stCxn id="42" idx="1"/>
            <a:endCxn id="55" idx="3"/>
          </p:cNvCxnSpPr>
          <p:nvPr/>
        </p:nvCxnSpPr>
        <p:spPr bwMode="auto">
          <a:xfrm flipH="1">
            <a:off x="6315771" y="1149682"/>
            <a:ext cx="179102" cy="68609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4" name="テキスト ボックス 22"/>
          <p:cNvSpPr txBox="1"/>
          <p:nvPr/>
        </p:nvSpPr>
        <p:spPr bwMode="auto">
          <a:xfrm>
            <a:off x="1587388" y="3785214"/>
            <a:ext cx="2978430" cy="903700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Playback Control Panel</a:t>
            </a:r>
          </a:p>
          <a:p>
            <a:pPr algn="l"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(Play/Pause/Play Backwards/</a:t>
            </a:r>
          </a:p>
          <a:p>
            <a:pPr algn="l"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Fast Playback/Rewind/Slow Play)</a:t>
            </a:r>
            <a:endParaRPr lang="ja-JP" altLang="en-US" sz="15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45" name="直線コネクタ 12"/>
          <p:cNvCxnSpPr>
            <a:stCxn id="44" idx="1"/>
            <a:endCxn id="57" idx="0"/>
          </p:cNvCxnSpPr>
          <p:nvPr/>
        </p:nvCxnSpPr>
        <p:spPr bwMode="auto">
          <a:xfrm flipH="1">
            <a:off x="1048630" y="4237064"/>
            <a:ext cx="538758" cy="727487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" name="テキスト ボックス 25"/>
          <p:cNvSpPr txBox="1"/>
          <p:nvPr/>
        </p:nvSpPr>
        <p:spPr bwMode="auto">
          <a:xfrm>
            <a:off x="1197236" y="6094457"/>
            <a:ext cx="1300984" cy="349702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Time Line Bar</a:t>
            </a:r>
            <a:endParaRPr lang="ja-JP" altLang="en-US" sz="15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47" name="直線コネクタ 16"/>
          <p:cNvCxnSpPr>
            <a:stCxn id="46" idx="0"/>
          </p:cNvCxnSpPr>
          <p:nvPr/>
        </p:nvCxnSpPr>
        <p:spPr bwMode="auto">
          <a:xfrm flipV="1">
            <a:off x="1847728" y="5550261"/>
            <a:ext cx="0" cy="544196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8" name="テキスト ボックス 28"/>
          <p:cNvSpPr txBox="1"/>
          <p:nvPr/>
        </p:nvSpPr>
        <p:spPr bwMode="auto">
          <a:xfrm>
            <a:off x="4485439" y="6094457"/>
            <a:ext cx="2636991" cy="349702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Can change scale of time line</a:t>
            </a:r>
            <a:endParaRPr lang="ja-JP" altLang="en-US" sz="1500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49" name="直線コネクタ 24"/>
          <p:cNvCxnSpPr>
            <a:stCxn id="48" idx="0"/>
            <a:endCxn id="59" idx="2"/>
          </p:cNvCxnSpPr>
          <p:nvPr/>
        </p:nvCxnSpPr>
        <p:spPr bwMode="auto">
          <a:xfrm flipV="1">
            <a:off x="5803935" y="5710265"/>
            <a:ext cx="0" cy="384192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0" name="テキスト ボックス 34"/>
          <p:cNvSpPr txBox="1"/>
          <p:nvPr/>
        </p:nvSpPr>
        <p:spPr bwMode="auto">
          <a:xfrm>
            <a:off x="6494872" y="1697306"/>
            <a:ext cx="2526383" cy="307447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ja-JP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Display file list of the day</a:t>
            </a:r>
            <a:endParaRPr lang="ja-JP" altLang="en-US" dirty="0" smtClean="0">
              <a:solidFill>
                <a:srgbClr val="000000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51" name="直線コネクタ 30"/>
          <p:cNvCxnSpPr>
            <a:stCxn id="50" idx="1"/>
            <a:endCxn id="56" idx="3"/>
          </p:cNvCxnSpPr>
          <p:nvPr/>
        </p:nvCxnSpPr>
        <p:spPr bwMode="auto">
          <a:xfrm flipH="1" flipV="1">
            <a:off x="6064099" y="1625117"/>
            <a:ext cx="430773" cy="225913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" name="正方形/長方形 26"/>
          <p:cNvSpPr/>
          <p:nvPr/>
        </p:nvSpPr>
        <p:spPr bwMode="auto">
          <a:xfrm>
            <a:off x="5159455" y="3122869"/>
            <a:ext cx="1116097" cy="127891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53" name="正方形/長方形 27"/>
          <p:cNvSpPr/>
          <p:nvPr/>
        </p:nvSpPr>
        <p:spPr bwMode="auto">
          <a:xfrm>
            <a:off x="5116204" y="1862334"/>
            <a:ext cx="1198205" cy="954107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54" name="テキスト ボックス 29"/>
          <p:cNvSpPr txBox="1"/>
          <p:nvPr/>
        </p:nvSpPr>
        <p:spPr bwMode="auto">
          <a:xfrm>
            <a:off x="6494873" y="2221074"/>
            <a:ext cx="2526383" cy="1623897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ja-JP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Calendar for playback</a:t>
            </a:r>
          </a:p>
          <a:p>
            <a:pPr algn="l"/>
            <a:endParaRPr lang="en-US" altLang="ja-JP" dirty="0" smtClean="0">
              <a:effectLst/>
              <a:latin typeface="+mn-lt"/>
            </a:endParaRPr>
          </a:p>
          <a:p>
            <a:pPr algn="l"/>
            <a:r>
              <a:rPr lang="en-US" altLang="ja-JP" dirty="0" smtClean="0">
                <a:effectLst/>
                <a:latin typeface="+mn-lt"/>
              </a:rPr>
              <a:t>(Blue </a:t>
            </a:r>
            <a:r>
              <a:rPr lang="en-US" altLang="ja-JP" dirty="0">
                <a:effectLst/>
                <a:latin typeface="+mn-lt"/>
              </a:rPr>
              <a:t>Highlighted  </a:t>
            </a:r>
            <a:r>
              <a:rPr lang="en-US" altLang="ja-JP" dirty="0" smtClean="0">
                <a:effectLst/>
                <a:latin typeface="+mn-lt"/>
              </a:rPr>
              <a:t>date)</a:t>
            </a:r>
            <a:endParaRPr lang="en-US" altLang="ja-JP" dirty="0">
              <a:effectLst/>
              <a:latin typeface="+mn-lt"/>
            </a:endParaRPr>
          </a:p>
          <a:p>
            <a:pPr algn="l"/>
            <a:r>
              <a:rPr lang="en-US" altLang="ja-JP" dirty="0" smtClean="0">
                <a:effectLst/>
                <a:latin typeface="+mn-lt"/>
              </a:rPr>
              <a:t> </a:t>
            </a:r>
            <a:r>
              <a:rPr lang="en-US" altLang="ja-JP" dirty="0">
                <a:effectLst/>
                <a:latin typeface="+mn-lt"/>
              </a:rPr>
              <a:t>There is recorded data</a:t>
            </a:r>
          </a:p>
          <a:p>
            <a:pPr algn="l"/>
            <a:r>
              <a:rPr lang="en-US" altLang="ja-JP" dirty="0" smtClean="0">
                <a:effectLst/>
                <a:latin typeface="+mn-lt"/>
              </a:rPr>
              <a:t>(Yellow </a:t>
            </a:r>
            <a:r>
              <a:rPr lang="en-US" altLang="ja-JP" dirty="0">
                <a:effectLst/>
                <a:latin typeface="+mn-lt"/>
              </a:rPr>
              <a:t>colored </a:t>
            </a:r>
            <a:r>
              <a:rPr lang="en-US" altLang="ja-JP" dirty="0" smtClean="0">
                <a:effectLst/>
                <a:latin typeface="+mn-lt"/>
              </a:rPr>
              <a:t>date)</a:t>
            </a:r>
            <a:endParaRPr lang="en-US" altLang="ja-JP" dirty="0">
              <a:effectLst/>
              <a:latin typeface="+mn-lt"/>
            </a:endParaRPr>
          </a:p>
          <a:p>
            <a:pPr algn="l"/>
            <a:r>
              <a:rPr lang="en-US" altLang="ja-JP" dirty="0" smtClean="0">
                <a:effectLst/>
                <a:latin typeface="+mn-lt"/>
              </a:rPr>
              <a:t> </a:t>
            </a:r>
            <a:r>
              <a:rPr lang="en-US" altLang="ja-JP" dirty="0">
                <a:effectLst/>
                <a:latin typeface="+mn-lt"/>
              </a:rPr>
              <a:t>Currently selected for </a:t>
            </a:r>
            <a:endParaRPr lang="en-US" altLang="ja-JP" dirty="0" smtClean="0">
              <a:effectLst/>
              <a:latin typeface="+mn-lt"/>
            </a:endParaRPr>
          </a:p>
          <a:p>
            <a:pPr algn="l"/>
            <a:r>
              <a:rPr lang="en-US" altLang="ja-JP" dirty="0" smtClean="0">
                <a:effectLst/>
                <a:latin typeface="+mn-lt"/>
              </a:rPr>
              <a:t> playback</a:t>
            </a:r>
            <a:endParaRPr lang="en-US" altLang="ja-JP" dirty="0">
              <a:effectLst/>
              <a:latin typeface="+mn-lt"/>
            </a:endParaRPr>
          </a:p>
        </p:txBody>
      </p:sp>
      <p:sp>
        <p:nvSpPr>
          <p:cNvPr id="55" name="正方形/長方形 32"/>
          <p:cNvSpPr/>
          <p:nvPr/>
        </p:nvSpPr>
        <p:spPr bwMode="auto">
          <a:xfrm>
            <a:off x="5125588" y="896760"/>
            <a:ext cx="1190183" cy="643062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56" name="正方形/長方形 35"/>
          <p:cNvSpPr/>
          <p:nvPr/>
        </p:nvSpPr>
        <p:spPr bwMode="auto">
          <a:xfrm>
            <a:off x="5743257" y="1552927"/>
            <a:ext cx="320842" cy="144379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57" name="正方形/長方形 33"/>
          <p:cNvSpPr/>
          <p:nvPr/>
        </p:nvSpPr>
        <p:spPr bwMode="auto">
          <a:xfrm>
            <a:off x="238242" y="4964551"/>
            <a:ext cx="1620775" cy="213305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58" name="正方形/長方形 36"/>
          <p:cNvSpPr/>
          <p:nvPr/>
        </p:nvSpPr>
        <p:spPr bwMode="auto">
          <a:xfrm>
            <a:off x="239587" y="5242484"/>
            <a:ext cx="6074821" cy="307777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dirty="0"/>
          </a:p>
        </p:txBody>
      </p:sp>
      <p:sp>
        <p:nvSpPr>
          <p:cNvPr id="59" name="正方形/長方形 37"/>
          <p:cNvSpPr/>
          <p:nvPr/>
        </p:nvSpPr>
        <p:spPr bwMode="auto">
          <a:xfrm>
            <a:off x="5296687" y="5565886"/>
            <a:ext cx="1014495" cy="144379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cxnSp>
        <p:nvCxnSpPr>
          <p:cNvPr id="9" name="Elbow Connector 8"/>
          <p:cNvCxnSpPr>
            <a:stCxn id="40" idx="1"/>
            <a:endCxn id="52" idx="1"/>
          </p:cNvCxnSpPr>
          <p:nvPr/>
        </p:nvCxnSpPr>
        <p:spPr bwMode="auto">
          <a:xfrm rot="10800000">
            <a:off x="5159456" y="3186815"/>
            <a:ext cx="469859" cy="1282564"/>
          </a:xfrm>
          <a:prstGeom prst="bentConnector3">
            <a:avLst>
              <a:gd name="adj1" fmla="val 148653"/>
            </a:avLst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636207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Object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3863" y="2867025"/>
            <a:ext cx="3236912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60813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26"/>
          <p:cNvSpPr/>
          <p:nvPr/>
        </p:nvSpPr>
        <p:spPr bwMode="auto">
          <a:xfrm>
            <a:off x="5089121" y="3843351"/>
            <a:ext cx="4004079" cy="1673268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25" name="正方形/長方形 26"/>
          <p:cNvSpPr/>
          <p:nvPr/>
        </p:nvSpPr>
        <p:spPr bwMode="auto">
          <a:xfrm>
            <a:off x="5087045" y="2527378"/>
            <a:ext cx="4004079" cy="888922"/>
          </a:xfrm>
          <a:prstGeom prst="rect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 bwMode="auto">
          <a:xfrm>
            <a:off x="277586" y="2530941"/>
            <a:ext cx="4506685" cy="40168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cxnSp>
        <p:nvCxnSpPr>
          <p:cNvPr id="29" name="直線コネクタ 28"/>
          <p:cNvCxnSpPr/>
          <p:nvPr/>
        </p:nvCxnSpPr>
        <p:spPr bwMode="auto">
          <a:xfrm>
            <a:off x="2437828" y="1118870"/>
            <a:ext cx="76182" cy="5559516"/>
          </a:xfrm>
          <a:prstGeom prst="line">
            <a:avLst/>
          </a:prstGeom>
          <a:noFill/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" name="直線コネクタ 32"/>
          <p:cNvCxnSpPr/>
          <p:nvPr/>
        </p:nvCxnSpPr>
        <p:spPr bwMode="auto">
          <a:xfrm>
            <a:off x="2481364" y="6678386"/>
            <a:ext cx="2482508" cy="0"/>
          </a:xfrm>
          <a:prstGeom prst="line">
            <a:avLst/>
          </a:prstGeom>
          <a:noFill/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" name="直線コネクタ 36"/>
          <p:cNvCxnSpPr/>
          <p:nvPr/>
        </p:nvCxnSpPr>
        <p:spPr bwMode="auto">
          <a:xfrm flipV="1">
            <a:off x="4963872" y="1992086"/>
            <a:ext cx="0" cy="4686300"/>
          </a:xfrm>
          <a:prstGeom prst="line">
            <a:avLst/>
          </a:prstGeom>
          <a:noFill/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9" name="直線コネクタ 38"/>
          <p:cNvCxnSpPr/>
          <p:nvPr/>
        </p:nvCxnSpPr>
        <p:spPr bwMode="auto">
          <a:xfrm>
            <a:off x="4963872" y="2010016"/>
            <a:ext cx="2125213" cy="0"/>
          </a:xfrm>
          <a:prstGeom prst="line">
            <a:avLst/>
          </a:prstGeom>
          <a:noFill/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1" name="直線コネクタ 40"/>
          <p:cNvCxnSpPr/>
          <p:nvPr/>
        </p:nvCxnSpPr>
        <p:spPr bwMode="auto">
          <a:xfrm flipH="1">
            <a:off x="7072771" y="1992085"/>
            <a:ext cx="16314" cy="3174832"/>
          </a:xfrm>
          <a:prstGeom prst="line">
            <a:avLst/>
          </a:prstGeom>
          <a:noFill/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テキスト ボックス 2"/>
          <p:cNvSpPr txBox="1"/>
          <p:nvPr/>
        </p:nvSpPr>
        <p:spPr bwMode="auto">
          <a:xfrm>
            <a:off x="568085" y="967010"/>
            <a:ext cx="3739486" cy="322195"/>
          </a:xfrm>
          <a:prstGeom prst="rect">
            <a:avLst/>
          </a:prstGeom>
          <a:solidFill>
            <a:srgbClr val="CCFF99"/>
          </a:solidFill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54000" tIns="36000" rIns="54000" bIns="36000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500" dirty="0" smtClean="0">
                <a:effectLst/>
                <a:latin typeface="Arial" charset="0"/>
                <a:ea typeface="ＭＳ Ｐゴシック" pitchFamily="50" charset="-128"/>
              </a:rPr>
              <a:t>HDD Installation</a:t>
            </a:r>
            <a:endParaRPr kumimoji="1" lang="ja-JP" altLang="en-US" sz="1500" dirty="0" smtClean="0"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 bwMode="auto">
          <a:xfrm>
            <a:off x="568085" y="1560350"/>
            <a:ext cx="3739486" cy="324247"/>
          </a:xfrm>
          <a:prstGeom prst="rect">
            <a:avLst/>
          </a:prstGeom>
          <a:solidFill>
            <a:srgbClr val="CCFF99"/>
          </a:solidFill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54000" tIns="36000" rIns="54000" bIns="36000" rtlCol="0">
            <a:spAutoFit/>
          </a:bodyPr>
          <a:lstStyle>
            <a:defPPr>
              <a:defRPr lang="ja-JP"/>
            </a:defPPr>
            <a:lvl1pPr marL="0" marR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15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dirty="0"/>
              <a:t>Display and Power Supply connection</a:t>
            </a:r>
            <a:endParaRPr lang="ja-JP" alt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32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Set Up Flow</a:t>
            </a:r>
            <a:endParaRPr lang="en-US" altLang="ja-JP" sz="32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テキスト ボックス 14"/>
          <p:cNvSpPr txBox="1"/>
          <p:nvPr/>
        </p:nvSpPr>
        <p:spPr bwMode="auto">
          <a:xfrm>
            <a:off x="573524" y="2912552"/>
            <a:ext cx="3739486" cy="324247"/>
          </a:xfrm>
          <a:prstGeom prst="rect">
            <a:avLst/>
          </a:prstGeom>
          <a:solidFill>
            <a:srgbClr val="FFFF99"/>
          </a:solidFill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54000" tIns="36000" rIns="54000" bIns="36000" rtlCol="0">
            <a:spAutoFit/>
          </a:bodyPr>
          <a:lstStyle>
            <a:defPPr>
              <a:defRPr lang="ja-JP"/>
            </a:defPPr>
            <a:lvl1pPr marL="0" marR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15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dirty="0"/>
              <a:t>SYSTEM Log in</a:t>
            </a:r>
            <a:endParaRPr lang="ja-JP" altLang="en-US" dirty="0"/>
          </a:p>
        </p:txBody>
      </p:sp>
      <p:sp>
        <p:nvSpPr>
          <p:cNvPr id="16" name="テキスト ボックス 15"/>
          <p:cNvSpPr txBox="1"/>
          <p:nvPr/>
        </p:nvSpPr>
        <p:spPr bwMode="auto">
          <a:xfrm>
            <a:off x="611621" y="3467738"/>
            <a:ext cx="3739486" cy="324247"/>
          </a:xfrm>
          <a:prstGeom prst="rect">
            <a:avLst/>
          </a:prstGeom>
          <a:solidFill>
            <a:srgbClr val="FFFF99"/>
          </a:solidFill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54000" tIns="36000" rIns="54000" bIns="36000" rtlCol="0">
            <a:spAutoFit/>
          </a:bodyPr>
          <a:lstStyle>
            <a:defPPr>
              <a:defRPr lang="ja-JP"/>
            </a:defPPr>
            <a:lvl1pPr marL="0" marR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15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dirty="0"/>
              <a:t>General Setting</a:t>
            </a:r>
            <a:endParaRPr lang="ja-JP" altLang="en-US" dirty="0"/>
          </a:p>
        </p:txBody>
      </p:sp>
      <p:sp>
        <p:nvSpPr>
          <p:cNvPr id="17" name="テキスト ボックス 16"/>
          <p:cNvSpPr txBox="1"/>
          <p:nvPr/>
        </p:nvSpPr>
        <p:spPr bwMode="auto">
          <a:xfrm>
            <a:off x="600731" y="4050140"/>
            <a:ext cx="3739486" cy="324247"/>
          </a:xfrm>
          <a:prstGeom prst="rect">
            <a:avLst/>
          </a:prstGeom>
          <a:solidFill>
            <a:srgbClr val="FFFF99"/>
          </a:solidFill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54000" tIns="36000" rIns="54000" bIns="36000" rtlCol="0">
            <a:spAutoFit/>
          </a:bodyPr>
          <a:lstStyle>
            <a:defPPr>
              <a:defRPr lang="ja-JP"/>
            </a:defPPr>
            <a:lvl1pPr marL="0" marR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15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dirty="0"/>
              <a:t>Camera  Channel Encode Setting</a:t>
            </a:r>
            <a:endParaRPr lang="ja-JP" altLang="en-US" dirty="0"/>
          </a:p>
        </p:txBody>
      </p:sp>
      <p:sp>
        <p:nvSpPr>
          <p:cNvPr id="18" name="テキスト ボックス 17"/>
          <p:cNvSpPr txBox="1"/>
          <p:nvPr/>
        </p:nvSpPr>
        <p:spPr bwMode="auto">
          <a:xfrm>
            <a:off x="604357" y="4603516"/>
            <a:ext cx="3739486" cy="349702"/>
          </a:xfrm>
          <a:prstGeom prst="rect">
            <a:avLst/>
          </a:prstGeom>
          <a:solidFill>
            <a:srgbClr val="FFFF99"/>
          </a:solidFill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54000" tIns="36000" rIns="54000" bIns="36000" rtlCol="0">
            <a:spAutoFit/>
          </a:bodyPr>
          <a:lstStyle>
            <a:defPPr>
              <a:defRPr lang="ja-JP"/>
            </a:defPPr>
            <a:lvl1pPr marL="0" marR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15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dirty="0" smtClean="0"/>
              <a:t>Recording Schedule Setting</a:t>
            </a:r>
            <a:endParaRPr lang="ja-JP" altLang="en-US" dirty="0"/>
          </a:p>
        </p:txBody>
      </p:sp>
      <p:sp>
        <p:nvSpPr>
          <p:cNvPr id="20" name="テキスト ボックス 19"/>
          <p:cNvSpPr txBox="1"/>
          <p:nvPr/>
        </p:nvSpPr>
        <p:spPr bwMode="auto">
          <a:xfrm>
            <a:off x="623085" y="5166917"/>
            <a:ext cx="3739486" cy="349702"/>
          </a:xfrm>
          <a:prstGeom prst="rect">
            <a:avLst/>
          </a:prstGeom>
          <a:solidFill>
            <a:srgbClr val="FFFF99"/>
          </a:solidFill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54000" tIns="36000" rIns="54000" bIns="36000" rtlCol="0">
            <a:spAutoFit/>
          </a:bodyPr>
          <a:lstStyle>
            <a:defPPr>
              <a:defRPr lang="ja-JP"/>
            </a:defPPr>
            <a:lvl1pPr marL="0" marR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15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dirty="0"/>
              <a:t>Recording </a:t>
            </a:r>
            <a:r>
              <a:rPr lang="en-US" altLang="ja-JP" dirty="0" smtClean="0"/>
              <a:t>Stream </a:t>
            </a:r>
            <a:r>
              <a:rPr lang="en-US" altLang="ja-JP" dirty="0"/>
              <a:t>Setting</a:t>
            </a:r>
            <a:endParaRPr lang="ja-JP" altLang="en-US" dirty="0"/>
          </a:p>
        </p:txBody>
      </p:sp>
      <p:sp>
        <p:nvSpPr>
          <p:cNvPr id="21" name="テキスト ボックス 20"/>
          <p:cNvSpPr txBox="1"/>
          <p:nvPr/>
        </p:nvSpPr>
        <p:spPr bwMode="auto">
          <a:xfrm>
            <a:off x="618867" y="5768357"/>
            <a:ext cx="3739486" cy="324247"/>
          </a:xfrm>
          <a:prstGeom prst="rect">
            <a:avLst/>
          </a:prstGeom>
          <a:solidFill>
            <a:srgbClr val="FFFF99"/>
          </a:solidFill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54000" tIns="36000" rIns="54000" bIns="36000" rtlCol="0">
            <a:spAutoFit/>
          </a:bodyPr>
          <a:lstStyle>
            <a:defPPr>
              <a:defRPr lang="ja-JP"/>
            </a:defPPr>
            <a:lvl1pPr marL="0" marR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15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dirty="0" smtClean="0"/>
              <a:t>Network Setting</a:t>
            </a:r>
            <a:endParaRPr lang="ja-JP" altLang="en-US" dirty="0"/>
          </a:p>
        </p:txBody>
      </p:sp>
      <p:sp>
        <p:nvSpPr>
          <p:cNvPr id="7" name="テキスト ボックス 6"/>
          <p:cNvSpPr txBox="1"/>
          <p:nvPr/>
        </p:nvSpPr>
        <p:spPr bwMode="auto">
          <a:xfrm>
            <a:off x="196905" y="2216448"/>
            <a:ext cx="2334023" cy="34970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500" dirty="0" smtClean="0">
                <a:latin typeface="Arial" charset="0"/>
                <a:ea typeface="ＭＳ Ｐゴシック" pitchFamily="50" charset="-128"/>
              </a:rPr>
              <a:t>&lt;Startup Wizard on DVR&gt;</a:t>
            </a:r>
            <a:endParaRPr kumimoji="1" lang="ja-JP" altLang="en-US" sz="1500" dirty="0" smtClean="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32" name="テキスト ボックス 31"/>
          <p:cNvSpPr txBox="1"/>
          <p:nvPr/>
        </p:nvSpPr>
        <p:spPr bwMode="auto">
          <a:xfrm>
            <a:off x="0" y="631981"/>
            <a:ext cx="2720877" cy="34970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500" dirty="0" smtClean="0">
                <a:latin typeface="Arial" charset="0"/>
                <a:ea typeface="ＭＳ Ｐゴシック" pitchFamily="50" charset="-128"/>
              </a:rPr>
              <a:t>&lt;Hardware Setup of DVR&gt;</a:t>
            </a:r>
            <a:endParaRPr kumimoji="1" lang="ja-JP" altLang="en-US" sz="1500" dirty="0" smtClean="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34" name="テキスト ボックス 23"/>
          <p:cNvSpPr txBox="1"/>
          <p:nvPr/>
        </p:nvSpPr>
        <p:spPr bwMode="auto">
          <a:xfrm>
            <a:off x="5219342" y="2813433"/>
            <a:ext cx="3739486" cy="331235"/>
          </a:xfrm>
          <a:prstGeom prst="rect">
            <a:avLst/>
          </a:prstGeom>
          <a:solidFill>
            <a:srgbClr val="FFFF66"/>
          </a:solidFill>
          <a:ln w="57150">
            <a:solidFill>
              <a:srgbClr val="FF0000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54000" tIns="36000" rIns="54000" bIns="36000" rtlCol="0">
            <a:spAutoFit/>
          </a:bodyPr>
          <a:lstStyle>
            <a:defPPr>
              <a:defRPr lang="ja-JP"/>
            </a:defPPr>
            <a:lvl1pPr marL="0" marR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15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sz="1400" dirty="0" smtClean="0">
                <a:latin typeface="Tahoma" pitchFamily="34" charset="0"/>
                <a:ea typeface="ＭＳ Ｐゴシック" charset="-128"/>
              </a:rPr>
              <a:t>How to Manage Spare </a:t>
            </a:r>
            <a:r>
              <a:rPr lang="en-US" altLang="ja-JP" sz="1400" dirty="0">
                <a:latin typeface="Tahoma" pitchFamily="34" charset="0"/>
                <a:ea typeface="ＭＳ Ｐゴシック" charset="-128"/>
              </a:rPr>
              <a:t>C</a:t>
            </a:r>
            <a:r>
              <a:rPr lang="en-US" altLang="ja-JP" sz="1400" dirty="0" smtClean="0">
                <a:latin typeface="Tahoma" pitchFamily="34" charset="0"/>
                <a:ea typeface="ＭＳ Ｐゴシック" charset="-128"/>
              </a:rPr>
              <a:t>amera </a:t>
            </a:r>
            <a:r>
              <a:rPr lang="en-US" altLang="ja-JP" sz="1400" dirty="0">
                <a:latin typeface="Tahoma" pitchFamily="34" charset="0"/>
                <a:ea typeface="ＭＳ Ｐゴシック" charset="-128"/>
              </a:rPr>
              <a:t>C</a:t>
            </a:r>
            <a:r>
              <a:rPr lang="en-US" altLang="ja-JP" sz="1400" dirty="0" smtClean="0">
                <a:latin typeface="Tahoma" pitchFamily="34" charset="0"/>
                <a:ea typeface="ＭＳ Ｐゴシック" charset="-128"/>
              </a:rPr>
              <a:t>hannel</a:t>
            </a:r>
            <a:endParaRPr lang="en-US" altLang="ja-JP" sz="1400" dirty="0">
              <a:latin typeface="Tahoma" pitchFamily="34" charset="0"/>
              <a:ea typeface="ＭＳ Ｐゴシック" charset="-128"/>
            </a:endParaRPr>
          </a:p>
        </p:txBody>
      </p:sp>
      <p:sp>
        <p:nvSpPr>
          <p:cNvPr id="26" name="テキスト ボックス 29"/>
          <p:cNvSpPr txBox="1"/>
          <p:nvPr/>
        </p:nvSpPr>
        <p:spPr bwMode="auto">
          <a:xfrm>
            <a:off x="5052080" y="2202723"/>
            <a:ext cx="3754557" cy="34970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500" dirty="0" smtClean="0">
                <a:latin typeface="Arial" charset="0"/>
                <a:ea typeface="ＭＳ Ｐゴシック" pitchFamily="50" charset="-128"/>
              </a:rPr>
              <a:t>&lt;Important setting&gt;</a:t>
            </a:r>
            <a:endParaRPr kumimoji="1" lang="ja-JP" altLang="en-US" sz="1500" dirty="0" smtClean="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38" name="テキスト ボックス 23"/>
          <p:cNvSpPr txBox="1"/>
          <p:nvPr/>
        </p:nvSpPr>
        <p:spPr bwMode="auto">
          <a:xfrm>
            <a:off x="5236017" y="4475530"/>
            <a:ext cx="3739486" cy="349702"/>
          </a:xfrm>
          <a:prstGeom prst="rect">
            <a:avLst/>
          </a:prstGeom>
          <a:solidFill>
            <a:srgbClr val="FFCC00"/>
          </a:solidFill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54000" tIns="36000" rIns="54000" bIns="36000" rtlCol="0">
            <a:spAutoFit/>
          </a:bodyPr>
          <a:lstStyle>
            <a:defPPr>
              <a:defRPr lang="ja-JP"/>
            </a:defPPr>
            <a:lvl1pPr marL="0" marR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15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dirty="0"/>
              <a:t>Camera </a:t>
            </a:r>
            <a:r>
              <a:rPr lang="en-US" altLang="ja-JP" dirty="0" smtClean="0"/>
              <a:t>Image Setting</a:t>
            </a:r>
            <a:endParaRPr lang="ja-JP" altLang="en-US" dirty="0"/>
          </a:p>
        </p:txBody>
      </p:sp>
      <p:sp>
        <p:nvSpPr>
          <p:cNvPr id="40" name="テキスト ボックス 29"/>
          <p:cNvSpPr txBox="1"/>
          <p:nvPr/>
        </p:nvSpPr>
        <p:spPr bwMode="auto">
          <a:xfrm>
            <a:off x="5045070" y="3535895"/>
            <a:ext cx="3754557" cy="34970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500" dirty="0" smtClean="0">
                <a:latin typeface="Arial" charset="0"/>
                <a:ea typeface="ＭＳ Ｐゴシック" pitchFamily="50" charset="-128"/>
              </a:rPr>
              <a:t>&lt;Additional Settings on DVR&gt;</a:t>
            </a:r>
            <a:endParaRPr kumimoji="1" lang="ja-JP" altLang="en-US" sz="1500" dirty="0" smtClean="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42" name="テキスト ボックス 23"/>
          <p:cNvSpPr txBox="1"/>
          <p:nvPr/>
        </p:nvSpPr>
        <p:spPr bwMode="auto">
          <a:xfrm>
            <a:off x="5236017" y="5010187"/>
            <a:ext cx="3739486" cy="331235"/>
          </a:xfrm>
          <a:prstGeom prst="rect">
            <a:avLst/>
          </a:prstGeom>
          <a:solidFill>
            <a:srgbClr val="FFCC00"/>
          </a:solidFill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54000" tIns="36000" rIns="54000" bIns="36000" rtlCol="0">
            <a:spAutoFit/>
          </a:bodyPr>
          <a:lstStyle>
            <a:defPPr>
              <a:defRPr lang="ja-JP"/>
            </a:defPPr>
            <a:lvl1pPr marL="0" marR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15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sz="1400" dirty="0" smtClean="0">
                <a:latin typeface="Tahoma" pitchFamily="34" charset="0"/>
                <a:ea typeface="ＭＳ Ｐゴシック" charset="-128"/>
              </a:rPr>
              <a:t>Access to DVR Web Console</a:t>
            </a:r>
            <a:endParaRPr lang="en-US" altLang="ja-JP" sz="1400" dirty="0">
              <a:latin typeface="Tahoma" pitchFamily="34" charset="0"/>
              <a:ea typeface="ＭＳ Ｐゴシック" charset="-128"/>
            </a:endParaRPr>
          </a:p>
        </p:txBody>
      </p:sp>
      <p:sp>
        <p:nvSpPr>
          <p:cNvPr id="2" name="TextBox 1"/>
          <p:cNvSpPr txBox="1"/>
          <p:nvPr/>
        </p:nvSpPr>
        <p:spPr bwMode="auto">
          <a:xfrm>
            <a:off x="4906260" y="1529776"/>
            <a:ext cx="4204727" cy="30744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i="1" dirty="0" smtClean="0">
                <a:effectLst/>
                <a:latin typeface="Arial" charset="0"/>
                <a:ea typeface="ＭＳ Ｐゴシック" pitchFamily="50" charset="-128"/>
              </a:rPr>
              <a:t>Please make sure to configure important setting</a:t>
            </a:r>
          </a:p>
        </p:txBody>
      </p:sp>
      <p:sp>
        <p:nvSpPr>
          <p:cNvPr id="27" name="テキスト ボックス 23"/>
          <p:cNvSpPr txBox="1"/>
          <p:nvPr/>
        </p:nvSpPr>
        <p:spPr bwMode="auto">
          <a:xfrm>
            <a:off x="5211185" y="3984619"/>
            <a:ext cx="3739486" cy="324247"/>
          </a:xfrm>
          <a:prstGeom prst="rect">
            <a:avLst/>
          </a:prstGeom>
          <a:solidFill>
            <a:srgbClr val="FFCC00"/>
          </a:solidFill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54000" tIns="36000" rIns="54000" bIns="36000" rtlCol="0">
            <a:spAutoFit/>
          </a:bodyPr>
          <a:lstStyle>
            <a:defPPr>
              <a:defRPr lang="ja-JP"/>
            </a:defPPr>
            <a:lvl1pPr marL="0" marR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15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dirty="0" smtClean="0"/>
              <a:t>Full HD: Resolution and FPS Settings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5839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 bwMode="auto">
          <a:xfrm>
            <a:off x="1760561" y="1900047"/>
            <a:ext cx="5786651" cy="2508179"/>
          </a:xfrm>
          <a:prstGeom prst="rect">
            <a:avLst/>
          </a:prstGeom>
          <a:solidFill>
            <a:schemeClr val="accent2"/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ja-JP" sz="2800" dirty="0" smtClean="0">
                <a:solidFill>
                  <a:srgbClr val="FFFFFF"/>
                </a:solidFill>
              </a:rPr>
              <a:t>Hardware Set up of DVR</a:t>
            </a:r>
            <a:endParaRPr lang="ja-JP" altLang="en-US" sz="280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35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32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HDD Installation</a:t>
            </a:r>
            <a:endParaRPr lang="en-US" altLang="ja-JP" sz="32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0040" y="2995555"/>
            <a:ext cx="18707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dirty="0">
                <a:effectLst/>
              </a:rPr>
              <a:t>①</a:t>
            </a:r>
            <a:r>
              <a:rPr lang="en-US" dirty="0">
                <a:effectLst/>
              </a:rPr>
              <a:t>Loosen the screws of the upper cover and side pane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497455" y="2995845"/>
            <a:ext cx="19672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dirty="0">
                <a:effectLst/>
              </a:rPr>
              <a:t>②</a:t>
            </a:r>
            <a:r>
              <a:rPr lang="en-US" dirty="0">
                <a:effectLst/>
              </a:rPr>
              <a:t>Fix four screws in the HDD (Turn just three rounds).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712099" y="3023505"/>
            <a:ext cx="187071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dirty="0">
                <a:effectLst/>
              </a:rPr>
              <a:t>③</a:t>
            </a:r>
            <a:r>
              <a:rPr lang="en-US" dirty="0">
                <a:effectLst/>
              </a:rPr>
              <a:t>Place the HDD in accordance with the four holes in the bottom.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930391" y="3010223"/>
            <a:ext cx="18707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dirty="0">
                <a:effectLst/>
              </a:rPr>
              <a:t>④</a:t>
            </a:r>
            <a:r>
              <a:rPr lang="en-US" dirty="0">
                <a:effectLst/>
              </a:rPr>
              <a:t>Turn the device upside down and then turn the screws in firmly.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20039" y="5469610"/>
            <a:ext cx="18584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effectLst/>
              </a:rPr>
              <a:t>⑤Fix the HDD firmly.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2604133" y="5423889"/>
            <a:ext cx="187071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>
                <a:effectLst/>
              </a:rPr>
              <a:t>⑥Connect the HDD cable and power cable.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4796788" y="5464758"/>
            <a:ext cx="19583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dirty="0">
                <a:effectLst/>
              </a:rPr>
              <a:t>⑦</a:t>
            </a:r>
            <a:r>
              <a:rPr lang="en-US" dirty="0">
                <a:effectLst/>
              </a:rPr>
              <a:t>Put the cover in accordance with the clip and then place the upper cover back. 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6941819" y="5652043"/>
            <a:ext cx="187071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>
                <a:effectLst/>
              </a:rPr>
              <a:t>⑧Secure the screws in the rear panel and the side panel.</a:t>
            </a:r>
            <a:endParaRPr lang="en-US" dirty="0"/>
          </a:p>
        </p:txBody>
      </p:sp>
      <p:sp>
        <p:nvSpPr>
          <p:cNvPr id="19" name="正方形/長方形 89"/>
          <p:cNvSpPr/>
          <p:nvPr/>
        </p:nvSpPr>
        <p:spPr>
          <a:xfrm>
            <a:off x="320090" y="674340"/>
            <a:ext cx="2026890" cy="10156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ctr"/>
            <a:r>
              <a:rPr lang="en-US" altLang="ja-JP" sz="2000" dirty="0" smtClean="0">
                <a:solidFill>
                  <a:sysClr val="windowText" lastClr="000000"/>
                </a:solidFill>
              </a:rPr>
              <a:t>CJ-HDR216</a:t>
            </a:r>
          </a:p>
          <a:p>
            <a:pPr fontAlgn="ctr"/>
            <a:r>
              <a:rPr lang="en-US" altLang="ja-JP" sz="2000" dirty="0" smtClean="0">
                <a:solidFill>
                  <a:sysClr val="windowText" lastClr="000000"/>
                </a:solidFill>
              </a:rPr>
              <a:t>CJ-HDR108</a:t>
            </a:r>
            <a:endParaRPr lang="en-US" altLang="ja-JP" sz="2000" dirty="0">
              <a:solidFill>
                <a:srgbClr val="FF0000"/>
              </a:solidFill>
            </a:endParaRPr>
          </a:p>
          <a:p>
            <a:pPr fontAlgn="ctr"/>
            <a:r>
              <a:rPr lang="en-US" altLang="ja-JP" sz="2000" dirty="0" smtClean="0">
                <a:solidFill>
                  <a:sysClr val="windowText" lastClr="000000"/>
                </a:solidFill>
              </a:rPr>
              <a:t>CJ-HDR104</a:t>
            </a:r>
            <a:endParaRPr lang="en-US" altLang="ja-JP" sz="2000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9900" y="4288037"/>
            <a:ext cx="1967600" cy="1108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7455" y="4288037"/>
            <a:ext cx="1967264" cy="1146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090" y="4291278"/>
            <a:ext cx="1870660" cy="1143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5880" y="1800395"/>
            <a:ext cx="1978269" cy="111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1074" y="1811946"/>
            <a:ext cx="1978269" cy="111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7992" y="1811947"/>
            <a:ext cx="1957765" cy="1102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8141" y="1822934"/>
            <a:ext cx="1978839" cy="1114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10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0391" y="4304068"/>
            <a:ext cx="1978839" cy="1114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518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32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HDD Installation</a:t>
            </a:r>
            <a:endParaRPr lang="en-US" altLang="ja-JP" sz="32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8423" y="2625392"/>
            <a:ext cx="25399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dirty="0">
                <a:effectLst/>
              </a:rPr>
              <a:t>① </a:t>
            </a:r>
            <a:r>
              <a:rPr lang="en-US" dirty="0" smtClean="0">
                <a:effectLst/>
              </a:rPr>
              <a:t>Loosen </a:t>
            </a:r>
            <a:r>
              <a:rPr lang="en-US" dirty="0">
                <a:effectLst/>
              </a:rPr>
              <a:t>the screws of the upper cover.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115309" y="2643927"/>
            <a:ext cx="254069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dirty="0">
                <a:effectLst/>
              </a:rPr>
              <a:t>②</a:t>
            </a:r>
            <a:r>
              <a:rPr lang="en-US" dirty="0" smtClean="0">
                <a:effectLst/>
              </a:rPr>
              <a:t> </a:t>
            </a:r>
            <a:r>
              <a:rPr lang="en-US" dirty="0">
                <a:effectLst/>
              </a:rPr>
              <a:t>Line up the HDD to the four holes of the HDD bracket.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931972" y="2655502"/>
            <a:ext cx="25406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dirty="0">
                <a:effectLst/>
              </a:rPr>
              <a:t>③ </a:t>
            </a:r>
            <a:r>
              <a:rPr lang="en-US" dirty="0" smtClean="0">
                <a:effectLst/>
              </a:rPr>
              <a:t>Use </a:t>
            </a:r>
            <a:r>
              <a:rPr lang="en-US" dirty="0">
                <a:effectLst/>
              </a:rPr>
              <a:t>four screws to fix HDD.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8423" y="5224166"/>
            <a:ext cx="25399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dirty="0" smtClean="0">
                <a:effectLst/>
              </a:rPr>
              <a:t>④</a:t>
            </a:r>
            <a:r>
              <a:rPr lang="en-US" dirty="0" smtClean="0">
                <a:effectLst/>
              </a:rPr>
              <a:t>Unfasten </a:t>
            </a:r>
            <a:r>
              <a:rPr lang="en-US" dirty="0">
                <a:effectLst/>
              </a:rPr>
              <a:t>the HDD power cable.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115309" y="5213907"/>
            <a:ext cx="254069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 smtClean="0">
                <a:effectLst/>
              </a:rPr>
              <a:t>⑤Use </a:t>
            </a:r>
            <a:r>
              <a:rPr lang="en-US" dirty="0">
                <a:effectLst/>
              </a:rPr>
              <a:t>the special data cable to connect the HDD and the SATA port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944283" y="5214519"/>
            <a:ext cx="25406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 smtClean="0">
                <a:effectLst/>
              </a:rPr>
              <a:t>⑥</a:t>
            </a:r>
            <a:r>
              <a:rPr lang="en-US" dirty="0">
                <a:effectLst/>
              </a:rPr>
              <a:t>Insert the HDD power cable. Close the chassis and fix the screws to secure firmly.</a:t>
            </a:r>
            <a:endParaRPr lang="en-US" dirty="0"/>
          </a:p>
        </p:txBody>
      </p:sp>
      <p:sp>
        <p:nvSpPr>
          <p:cNvPr id="19" name="正方形/長方形 89"/>
          <p:cNvSpPr/>
          <p:nvPr/>
        </p:nvSpPr>
        <p:spPr>
          <a:xfrm>
            <a:off x="320090" y="674340"/>
            <a:ext cx="2026890" cy="4001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ctr"/>
            <a:r>
              <a:rPr lang="en-US" altLang="ja-JP" sz="2000" dirty="0" smtClean="0">
                <a:solidFill>
                  <a:sysClr val="windowText" lastClr="000000"/>
                </a:solidFill>
              </a:rPr>
              <a:t>CJ-HDR416</a:t>
            </a:r>
            <a:endParaRPr lang="en-US" altLang="ja-JP" sz="20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687" y="1201775"/>
            <a:ext cx="2540691" cy="1431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15309" y="1201775"/>
            <a:ext cx="2540691" cy="1431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31971" y="1201775"/>
            <a:ext cx="2540691" cy="1431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1760" y="3794641"/>
            <a:ext cx="2539955" cy="1430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7621" y="3793325"/>
            <a:ext cx="2539954" cy="1430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4283" y="3801162"/>
            <a:ext cx="2528379" cy="142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429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4880" y="1250811"/>
            <a:ext cx="7381875" cy="516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3200" b="1" dirty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Connection Sample</a:t>
            </a:r>
          </a:p>
        </p:txBody>
      </p:sp>
      <p:sp>
        <p:nvSpPr>
          <p:cNvPr id="90" name="正方形/長方形 89"/>
          <p:cNvSpPr/>
          <p:nvPr/>
        </p:nvSpPr>
        <p:spPr>
          <a:xfrm>
            <a:off x="974888" y="920151"/>
            <a:ext cx="1569660" cy="4001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ctr"/>
            <a:r>
              <a:rPr lang="en-US" altLang="ja-JP" sz="2000" dirty="0" smtClean="0">
                <a:solidFill>
                  <a:sysClr val="windowText" lastClr="000000"/>
                </a:solidFill>
              </a:rPr>
              <a:t>CJ-HDR216</a:t>
            </a:r>
            <a:endParaRPr lang="en-US" altLang="ja-JP" sz="2000" dirty="0">
              <a:solidFill>
                <a:srgbClr val="FF0000"/>
              </a:solidFill>
            </a:endParaRPr>
          </a:p>
        </p:txBody>
      </p:sp>
      <p:sp>
        <p:nvSpPr>
          <p:cNvPr id="36" name="テキスト ボックス 175"/>
          <p:cNvSpPr txBox="1"/>
          <p:nvPr/>
        </p:nvSpPr>
        <p:spPr bwMode="auto">
          <a:xfrm>
            <a:off x="2212254" y="3914570"/>
            <a:ext cx="936955" cy="442035"/>
          </a:xfrm>
          <a:prstGeom prst="rect">
            <a:avLst/>
          </a:prstGeom>
          <a:solidFill>
            <a:schemeClr val="bg1"/>
          </a:solidFill>
          <a:ln w="19050" algn="ctr">
            <a:noFill/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000" b="1" dirty="0" smtClean="0">
                <a:solidFill>
                  <a:srgbClr val="000000"/>
                </a:solidFill>
                <a:effectLst/>
              </a:rPr>
              <a:t>DC </a:t>
            </a:r>
            <a:r>
              <a:rPr lang="en-US" altLang="ja-JP" sz="1000" b="1" dirty="0">
                <a:solidFill>
                  <a:srgbClr val="000000"/>
                </a:solidFill>
                <a:effectLst/>
              </a:rPr>
              <a:t>Power </a:t>
            </a:r>
            <a:endParaRPr lang="en-US" altLang="ja-JP" sz="1000" b="1" dirty="0" smtClean="0">
              <a:solidFill>
                <a:srgbClr val="000000"/>
              </a:solidFill>
              <a:effectLst/>
            </a:endParaRPr>
          </a:p>
          <a:p>
            <a:pPr>
              <a:lnSpc>
                <a:spcPct val="120000"/>
              </a:lnSpc>
            </a:pPr>
            <a:r>
              <a:rPr lang="en-US" altLang="ja-JP" sz="1000" b="1" dirty="0" smtClean="0">
                <a:solidFill>
                  <a:srgbClr val="000000"/>
                </a:solidFill>
                <a:effectLst/>
              </a:rPr>
              <a:t>(12V)</a:t>
            </a:r>
            <a:endParaRPr lang="en-US" altLang="ja-JP" sz="1000" b="1" dirty="0">
              <a:solidFill>
                <a:srgbClr val="000000"/>
              </a:solidFill>
              <a:effectLst/>
            </a:endParaRPr>
          </a:p>
        </p:txBody>
      </p:sp>
      <p:sp>
        <p:nvSpPr>
          <p:cNvPr id="8" name="テキスト ボックス 175"/>
          <p:cNvSpPr txBox="1"/>
          <p:nvPr/>
        </p:nvSpPr>
        <p:spPr bwMode="auto">
          <a:xfrm>
            <a:off x="5153646" y="1764098"/>
            <a:ext cx="737868" cy="442035"/>
          </a:xfrm>
          <a:prstGeom prst="rect">
            <a:avLst/>
          </a:prstGeom>
          <a:solidFill>
            <a:schemeClr val="bg1"/>
          </a:solidFill>
          <a:ln w="19050" algn="ctr">
            <a:noFill/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000" b="1" dirty="0" smtClean="0">
                <a:solidFill>
                  <a:srgbClr val="000000"/>
                </a:solidFill>
                <a:effectLst/>
              </a:rPr>
              <a:t>Audio In</a:t>
            </a:r>
          </a:p>
          <a:p>
            <a:pPr>
              <a:lnSpc>
                <a:spcPct val="120000"/>
              </a:lnSpc>
            </a:pPr>
            <a:r>
              <a:rPr lang="en-US" altLang="ja-JP" sz="1000" b="1" dirty="0" smtClean="0">
                <a:solidFill>
                  <a:srgbClr val="000000"/>
                </a:solidFill>
                <a:effectLst/>
              </a:rPr>
              <a:t>RCA Port</a:t>
            </a:r>
          </a:p>
        </p:txBody>
      </p:sp>
      <p:sp>
        <p:nvSpPr>
          <p:cNvPr id="9" name="テキスト ボックス 175"/>
          <p:cNvSpPr txBox="1"/>
          <p:nvPr/>
        </p:nvSpPr>
        <p:spPr bwMode="auto">
          <a:xfrm>
            <a:off x="5271320" y="4187092"/>
            <a:ext cx="828537" cy="442035"/>
          </a:xfrm>
          <a:prstGeom prst="rect">
            <a:avLst/>
          </a:prstGeom>
          <a:solidFill>
            <a:schemeClr val="bg1"/>
          </a:solidFill>
          <a:ln w="19050" algn="ctr">
            <a:noFill/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000" b="1" dirty="0" smtClean="0">
                <a:solidFill>
                  <a:srgbClr val="000000"/>
                </a:solidFill>
                <a:effectLst/>
              </a:rPr>
              <a:t>Audio Out</a:t>
            </a:r>
          </a:p>
          <a:p>
            <a:pPr>
              <a:lnSpc>
                <a:spcPct val="120000"/>
              </a:lnSpc>
            </a:pPr>
            <a:r>
              <a:rPr lang="en-US" altLang="ja-JP" sz="1000" b="1" dirty="0" smtClean="0">
                <a:solidFill>
                  <a:srgbClr val="000000"/>
                </a:solidFill>
                <a:effectLst/>
              </a:rPr>
              <a:t>RCA Port</a:t>
            </a:r>
          </a:p>
        </p:txBody>
      </p:sp>
      <p:sp>
        <p:nvSpPr>
          <p:cNvPr id="10" name="テキスト ボックス 175"/>
          <p:cNvSpPr txBox="1"/>
          <p:nvPr/>
        </p:nvSpPr>
        <p:spPr bwMode="auto">
          <a:xfrm>
            <a:off x="6314503" y="1835086"/>
            <a:ext cx="737868" cy="442035"/>
          </a:xfrm>
          <a:prstGeom prst="rect">
            <a:avLst/>
          </a:prstGeom>
          <a:solidFill>
            <a:schemeClr val="bg1"/>
          </a:solidFill>
          <a:ln w="19050" algn="ctr">
            <a:noFill/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000" b="1" dirty="0" smtClean="0">
                <a:solidFill>
                  <a:srgbClr val="000000"/>
                </a:solidFill>
                <a:effectLst/>
              </a:rPr>
              <a:t>Video In</a:t>
            </a:r>
          </a:p>
          <a:p>
            <a:pPr>
              <a:lnSpc>
                <a:spcPct val="120000"/>
              </a:lnSpc>
            </a:pPr>
            <a:r>
              <a:rPr lang="en-US" altLang="ja-JP" sz="1000" b="1" dirty="0" smtClean="0">
                <a:solidFill>
                  <a:srgbClr val="000000"/>
                </a:solidFill>
                <a:effectLst/>
              </a:rPr>
              <a:t>BNC Port</a:t>
            </a:r>
          </a:p>
        </p:txBody>
      </p:sp>
    </p:spTree>
    <p:extLst>
      <p:ext uri="{BB962C8B-B14F-4D97-AF65-F5344CB8AC3E}">
        <p14:creationId xmlns:p14="http://schemas.microsoft.com/office/powerpoint/2010/main" val="236575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668" y="1557524"/>
            <a:ext cx="7568299" cy="4312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32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Connection Sample</a:t>
            </a:r>
            <a:endParaRPr lang="en-US" altLang="ja-JP" sz="32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1" name="正方形/長方形 90"/>
          <p:cNvSpPr/>
          <p:nvPr/>
        </p:nvSpPr>
        <p:spPr>
          <a:xfrm>
            <a:off x="955366" y="1108913"/>
            <a:ext cx="1569660" cy="4001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ctr"/>
            <a:r>
              <a:rPr lang="en-US" altLang="ja-JP" sz="2000" dirty="0" smtClean="0">
                <a:solidFill>
                  <a:sysClr val="windowText" lastClr="000000"/>
                </a:solidFill>
              </a:rPr>
              <a:t>CJ-HDR416</a:t>
            </a:r>
            <a:endParaRPr lang="en-US" altLang="ja-JP" sz="2000" dirty="0">
              <a:solidFill>
                <a:sysClr val="windowText" lastClr="000000"/>
              </a:solidFill>
            </a:endParaRPr>
          </a:p>
        </p:txBody>
      </p:sp>
      <p:pic>
        <p:nvPicPr>
          <p:cNvPr id="168" name="Picture 14" descr="クリックすると新しいウィンドウで開きます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7538" y="3873288"/>
            <a:ext cx="357488" cy="293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3" name="テキスト ボックス 272"/>
          <p:cNvSpPr txBox="1"/>
          <p:nvPr/>
        </p:nvSpPr>
        <p:spPr bwMode="auto">
          <a:xfrm>
            <a:off x="2001205" y="4166976"/>
            <a:ext cx="971856" cy="368169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ja-JP" sz="800" b="1" dirty="0" smtClean="0">
                <a:solidFill>
                  <a:srgbClr val="000000"/>
                </a:solidFill>
                <a:effectLst/>
              </a:rPr>
              <a:t>USB Mouse</a:t>
            </a:r>
          </a:p>
          <a:p>
            <a:pPr algn="l">
              <a:lnSpc>
                <a:spcPct val="120000"/>
              </a:lnSpc>
            </a:pPr>
            <a:r>
              <a:rPr lang="en-US" altLang="ja-JP" sz="800" b="1" dirty="0" smtClean="0">
                <a:solidFill>
                  <a:srgbClr val="000000"/>
                </a:solidFill>
                <a:effectLst/>
              </a:rPr>
              <a:t> </a:t>
            </a:r>
            <a:r>
              <a:rPr lang="en-US" altLang="ja-JP" sz="800" b="1" dirty="0">
                <a:solidFill>
                  <a:srgbClr val="000000"/>
                </a:solidFill>
                <a:effectLst/>
              </a:rPr>
              <a:t>(front </a:t>
            </a:r>
            <a:r>
              <a:rPr lang="en-US" altLang="ja-JP" sz="800" b="1" dirty="0" smtClean="0">
                <a:solidFill>
                  <a:srgbClr val="000000"/>
                </a:solidFill>
                <a:effectLst/>
              </a:rPr>
              <a:t>or </a:t>
            </a:r>
            <a:r>
              <a:rPr lang="en-US" altLang="ja-JP" sz="800" b="1" dirty="0">
                <a:solidFill>
                  <a:srgbClr val="000000"/>
                </a:solidFill>
                <a:effectLst/>
              </a:rPr>
              <a:t>back</a:t>
            </a:r>
            <a:r>
              <a:rPr lang="en-US" altLang="ja-JP" sz="800" b="1" dirty="0" smtClean="0">
                <a:solidFill>
                  <a:srgbClr val="000000"/>
                </a:solidFill>
                <a:effectLst/>
              </a:rPr>
              <a:t>)</a:t>
            </a:r>
            <a:endParaRPr lang="en-US" altLang="ja-JP" sz="800" b="1" dirty="0">
              <a:solidFill>
                <a:srgbClr val="000000"/>
              </a:solidFill>
              <a:effectLst/>
            </a:endParaRPr>
          </a:p>
        </p:txBody>
      </p:sp>
      <p:cxnSp>
        <p:nvCxnSpPr>
          <p:cNvPr id="65" name="Elbow Connector 64"/>
          <p:cNvCxnSpPr>
            <a:endCxn id="168" idx="0"/>
          </p:cNvCxnSpPr>
          <p:nvPr/>
        </p:nvCxnSpPr>
        <p:spPr bwMode="auto">
          <a:xfrm rot="10800000" flipV="1">
            <a:off x="2346282" y="3081714"/>
            <a:ext cx="1207146" cy="791574"/>
          </a:xfrm>
          <a:prstGeom prst="bentConnector2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6" name="テキスト ボックス 175"/>
          <p:cNvSpPr txBox="1"/>
          <p:nvPr/>
        </p:nvSpPr>
        <p:spPr bwMode="auto">
          <a:xfrm>
            <a:off x="955366" y="3947837"/>
            <a:ext cx="1045840" cy="405102"/>
          </a:xfrm>
          <a:prstGeom prst="rect">
            <a:avLst/>
          </a:prstGeom>
          <a:solidFill>
            <a:schemeClr val="bg1"/>
          </a:solidFill>
          <a:ln w="19050" algn="ctr">
            <a:noFill/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900" b="1" dirty="0" smtClean="0">
                <a:solidFill>
                  <a:srgbClr val="000000"/>
                </a:solidFill>
                <a:effectLst/>
              </a:rPr>
              <a:t>AC </a:t>
            </a:r>
            <a:r>
              <a:rPr lang="en-US" altLang="ja-JP" sz="900" b="1" dirty="0">
                <a:solidFill>
                  <a:srgbClr val="000000"/>
                </a:solidFill>
                <a:effectLst/>
              </a:rPr>
              <a:t>Power </a:t>
            </a:r>
            <a:endParaRPr lang="en-US" altLang="ja-JP" sz="900" b="1" dirty="0" smtClean="0">
              <a:solidFill>
                <a:srgbClr val="000000"/>
              </a:solidFill>
              <a:effectLst/>
            </a:endParaRPr>
          </a:p>
          <a:p>
            <a:pPr>
              <a:lnSpc>
                <a:spcPct val="120000"/>
              </a:lnSpc>
            </a:pPr>
            <a:r>
              <a:rPr lang="en-US" altLang="ja-JP" sz="900" b="1" dirty="0" smtClean="0">
                <a:solidFill>
                  <a:srgbClr val="000000"/>
                </a:solidFill>
                <a:effectLst/>
              </a:rPr>
              <a:t>(100 V-240 V)</a:t>
            </a:r>
            <a:endParaRPr lang="en-US" altLang="ja-JP" sz="900" b="1" dirty="0">
              <a:solidFill>
                <a:srgbClr val="000000"/>
              </a:solidFill>
              <a:effectLst/>
            </a:endParaRPr>
          </a:p>
        </p:txBody>
      </p:sp>
      <p:sp>
        <p:nvSpPr>
          <p:cNvPr id="9" name="テキスト ボックス 175"/>
          <p:cNvSpPr txBox="1"/>
          <p:nvPr/>
        </p:nvSpPr>
        <p:spPr bwMode="auto">
          <a:xfrm>
            <a:off x="5755526" y="2014240"/>
            <a:ext cx="737868" cy="442035"/>
          </a:xfrm>
          <a:prstGeom prst="rect">
            <a:avLst/>
          </a:prstGeom>
          <a:solidFill>
            <a:schemeClr val="bg1"/>
          </a:solidFill>
          <a:ln w="19050" algn="ctr">
            <a:noFill/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000" b="1" dirty="0" smtClean="0">
                <a:solidFill>
                  <a:srgbClr val="000000"/>
                </a:solidFill>
                <a:effectLst/>
              </a:rPr>
              <a:t>Video Out</a:t>
            </a:r>
          </a:p>
          <a:p>
            <a:pPr>
              <a:lnSpc>
                <a:spcPct val="120000"/>
              </a:lnSpc>
            </a:pPr>
            <a:r>
              <a:rPr lang="en-US" altLang="ja-JP" sz="1000" b="1" dirty="0" smtClean="0">
                <a:solidFill>
                  <a:srgbClr val="000000"/>
                </a:solidFill>
                <a:effectLst/>
              </a:rPr>
              <a:t>BNC Port</a:t>
            </a:r>
          </a:p>
        </p:txBody>
      </p:sp>
      <p:sp>
        <p:nvSpPr>
          <p:cNvPr id="10" name="テキスト ボックス 175"/>
          <p:cNvSpPr txBox="1"/>
          <p:nvPr/>
        </p:nvSpPr>
        <p:spPr bwMode="auto">
          <a:xfrm>
            <a:off x="7343189" y="2003497"/>
            <a:ext cx="819736" cy="442035"/>
          </a:xfrm>
          <a:prstGeom prst="rect">
            <a:avLst/>
          </a:prstGeom>
          <a:solidFill>
            <a:schemeClr val="bg1"/>
          </a:solidFill>
          <a:ln w="19050" algn="ctr">
            <a:noFill/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000" b="1" dirty="0" smtClean="0">
                <a:solidFill>
                  <a:srgbClr val="000000"/>
                </a:solidFill>
                <a:effectLst/>
              </a:rPr>
              <a:t>Audio In</a:t>
            </a:r>
          </a:p>
          <a:p>
            <a:pPr>
              <a:lnSpc>
                <a:spcPct val="120000"/>
              </a:lnSpc>
            </a:pPr>
            <a:r>
              <a:rPr lang="en-US" altLang="ja-JP" sz="1000" b="1" dirty="0" smtClean="0">
                <a:solidFill>
                  <a:srgbClr val="000000"/>
                </a:solidFill>
                <a:effectLst/>
              </a:rPr>
              <a:t>BNC Port</a:t>
            </a:r>
          </a:p>
        </p:txBody>
      </p:sp>
      <p:sp>
        <p:nvSpPr>
          <p:cNvPr id="11" name="テキスト ボックス 175"/>
          <p:cNvSpPr txBox="1"/>
          <p:nvPr/>
        </p:nvSpPr>
        <p:spPr bwMode="auto">
          <a:xfrm>
            <a:off x="7082284" y="4021123"/>
            <a:ext cx="737868" cy="442035"/>
          </a:xfrm>
          <a:prstGeom prst="rect">
            <a:avLst/>
          </a:prstGeom>
          <a:solidFill>
            <a:schemeClr val="bg1"/>
          </a:solidFill>
          <a:ln w="19050" algn="ctr">
            <a:noFill/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000" b="1" dirty="0" smtClean="0">
                <a:solidFill>
                  <a:srgbClr val="000000"/>
                </a:solidFill>
                <a:effectLst/>
              </a:rPr>
              <a:t>Video In</a:t>
            </a:r>
          </a:p>
          <a:p>
            <a:pPr>
              <a:lnSpc>
                <a:spcPct val="120000"/>
              </a:lnSpc>
            </a:pPr>
            <a:r>
              <a:rPr lang="en-US" altLang="ja-JP" sz="1000" b="1" dirty="0" smtClean="0">
                <a:solidFill>
                  <a:srgbClr val="000000"/>
                </a:solidFill>
                <a:effectLst/>
              </a:rPr>
              <a:t>BNC Port</a:t>
            </a:r>
          </a:p>
        </p:txBody>
      </p:sp>
    </p:spTree>
    <p:extLst>
      <p:ext uri="{BB962C8B-B14F-4D97-AF65-F5344CB8AC3E}">
        <p14:creationId xmlns:p14="http://schemas.microsoft.com/office/powerpoint/2010/main" val="328046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 bwMode="auto">
          <a:xfrm>
            <a:off x="1760561" y="1900047"/>
            <a:ext cx="5786651" cy="2508179"/>
          </a:xfrm>
          <a:prstGeom prst="rect">
            <a:avLst/>
          </a:prstGeom>
          <a:solidFill>
            <a:schemeClr val="accent2"/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ja-JP" sz="2800" dirty="0" smtClean="0">
                <a:solidFill>
                  <a:srgbClr val="FFFFFF"/>
                </a:solidFill>
              </a:rPr>
              <a:t>Setup Wizard on DVR</a:t>
            </a:r>
            <a:endParaRPr lang="ja-JP" altLang="en-US" sz="280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15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3ff3bc49f048c1ff29fe4310f4d0872742769a4"/>
</p:tagLst>
</file>

<file path=ppt/theme/theme1.xml><?xml version="1.0" encoding="utf-8"?>
<a:theme xmlns:a="http://schemas.openxmlformats.org/drawingml/2006/main" name="Public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  <a:txDef>
      <a:spPr bwMode="auto">
        <a:noFill/>
        <a:ln w="19050" algn="ctr">
          <a:solidFill>
            <a:srgbClr val="FFFFFF"/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wrap="square" lIns="54000" tIns="36000" rIns="54000" bIns="36000">
        <a:spAutoFit/>
      </a:bodyPr>
      <a:lstStyle>
        <a:defPPr marL="0" marR="0" indent="0" algn="ctr" defTabSz="914400" rtl="0" eaLnBrk="1" fontAlgn="base" latinLnBrk="0" hangingPunct="1">
          <a:lnSpc>
            <a:spcPct val="12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500" b="0" i="0" u="none" strike="noStrike" kern="1200" cap="none" spc="0" normalizeH="0" baseline="0" noProof="0" smtClean="0">
            <a:ln>
              <a:noFill/>
            </a:ln>
            <a:solidFill>
              <a:srgbClr val="FFFFFF"/>
            </a:solidFill>
            <a:effectLst/>
            <a:uLnTx/>
            <a:uFillTx/>
            <a:latin typeface="Arial" charset="0"/>
            <a:ea typeface="ＭＳ Ｐゴシック" pitchFamily="50" charset="-128"/>
          </a:defRPr>
        </a:defPPr>
      </a:lstStyle>
    </a:txDef>
  </a:objectDefaults>
  <a:extraClrSchemeLst>
    <a:extraClrScheme>
      <a:clrScheme name="2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デザインの設定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デザインの設定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デザインの設定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Public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  <a:txDef>
      <a:spPr bwMode="auto">
        <a:noFill/>
        <a:ln w="19050" algn="ctr">
          <a:noFill/>
          <a:miter lim="800000"/>
          <a:headEnd/>
          <a:tailEnd/>
        </a:ln>
        <a:extLst/>
      </a:spPr>
      <a:bodyPr wrap="none" lIns="54000" tIns="36000" rIns="54000" bIns="36000" rtlCol="0">
        <a:spAutoFit/>
      </a:bodyPr>
      <a:lstStyle>
        <a:defPPr marL="0" marR="0" indent="0" algn="ctr" defTabSz="914400" rtl="0" eaLnBrk="1" fontAlgn="base" latinLnBrk="0" hangingPunct="1">
          <a:lnSpc>
            <a:spcPct val="12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sz="1500" dirty="0" smtClean="0">
            <a:effectLst/>
            <a:latin typeface="Arial" charset="0"/>
            <a:ea typeface="ＭＳ Ｐゴシック" pitchFamily="50" charset="-128"/>
          </a:defRPr>
        </a:defPPr>
      </a:lstStyle>
    </a:txDef>
  </a:objectDefaults>
  <a:extraClrSchemeLst>
    <a:extraClrScheme>
      <a:clrScheme name="2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Public テンプレート">
  <a:themeElements>
    <a:clrScheme name="エコロジー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2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  <a:txDef>
      <a:spPr bwMode="auto">
        <a:noFill/>
        <a:ln w="19050" algn="ctr">
          <a:noFill/>
          <a:miter lim="800000"/>
          <a:headEnd/>
          <a:tailEnd/>
        </a:ln>
        <a:extLst/>
      </a:spPr>
      <a:bodyPr wrap="none" lIns="54000" tIns="36000" rIns="54000" bIns="36000" rtlCol="0">
        <a:spAutoFit/>
      </a:bodyPr>
      <a:lstStyle>
        <a:defPPr marL="0" marR="0" indent="0" algn="ctr" defTabSz="914400" rtl="0" eaLnBrk="1" fontAlgn="base" latinLnBrk="0" hangingPunct="1">
          <a:lnSpc>
            <a:spcPct val="12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sz="1500" dirty="0" smtClean="0">
            <a:effectLst/>
            <a:latin typeface="Arial" charset="0"/>
            <a:ea typeface="ＭＳ Ｐゴシック" pitchFamily="50" charset="-128"/>
          </a:defRPr>
        </a:defPPr>
      </a:lstStyle>
    </a:txDef>
  </a:objectDefaults>
  <a:extraClrSchemeLst>
    <a:extraClrScheme>
      <a:clrScheme name="2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1201</Words>
  <Application>Microsoft Office PowerPoint</Application>
  <PresentationFormat>On-screen Show (4:3)</PresentationFormat>
  <Paragraphs>234</Paragraphs>
  <Slides>28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28</vt:i4>
      </vt:variant>
    </vt:vector>
  </HeadingPairs>
  <TitlesOfParts>
    <vt:vector size="40" baseType="lpstr">
      <vt:lpstr>Arial Unicode MS</vt:lpstr>
      <vt:lpstr>HGPｺﾞｼｯｸE</vt:lpstr>
      <vt:lpstr>HGP創英角ｺﾞｼｯｸUB</vt:lpstr>
      <vt:lpstr>ＭＳ Ｐゴシック</vt:lpstr>
      <vt:lpstr>ＭＳ Ｐ明朝</vt:lpstr>
      <vt:lpstr>Arial</vt:lpstr>
      <vt:lpstr>Calibri</vt:lpstr>
      <vt:lpstr>Tahoma</vt:lpstr>
      <vt:lpstr>Public テンプレート</vt:lpstr>
      <vt:lpstr>デザインの設定</vt:lpstr>
      <vt:lpstr>2_Public テンプレート</vt:lpstr>
      <vt:lpstr>3_Public テンプレート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2014-02-09T23:21:35Z</dcterms:created>
  <dcterms:modified xsi:type="dcterms:W3CDTF">2016-12-14T02:14:50Z</dcterms:modified>
</cp:coreProperties>
</file>